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3"/>
  </p:normalViewPr>
  <p:slideViewPr>
    <p:cSldViewPr snapToGrid="0" snapToObjects="1">
      <p:cViewPr varScale="1">
        <p:scale>
          <a:sx n="83" d="100"/>
          <a:sy n="83" d="100"/>
        </p:scale>
        <p:origin x="1488"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Název a podtitul">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Text názvu</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Text úrovně 1</a:t>
            </a:r>
          </a:p>
          <a:p>
            <a:pPr lvl="1"/>
            <a:r>
              <a:t>Text úrovně 2</a:t>
            </a:r>
          </a:p>
          <a:p>
            <a:pPr lvl="2"/>
            <a:r>
              <a:t>Text úrovně 3</a:t>
            </a:r>
          </a:p>
          <a:p>
            <a:pPr lvl="3"/>
            <a:r>
              <a:t>Text úrovně 4</a:t>
            </a:r>
          </a:p>
          <a:p>
            <a:pPr lvl="4"/>
            <a:r>
              <a:t>Text úrovně 5</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itát">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–Josef Novák</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„Sem napište citát.“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Fotografie">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rázdný">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otografie - na šířku">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Text názvu</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Text úrovně 1</a:t>
            </a:r>
          </a:p>
          <a:p>
            <a:pPr lvl="1"/>
            <a:r>
              <a:t>Text úrovně 2</a:t>
            </a:r>
          </a:p>
          <a:p>
            <a:pPr lvl="2"/>
            <a:r>
              <a:t>Text úrovně 3</a:t>
            </a:r>
          </a:p>
          <a:p>
            <a:pPr lvl="3"/>
            <a:r>
              <a:t>Text úrovně 4</a:t>
            </a:r>
          </a:p>
          <a:p>
            <a:pPr lvl="4"/>
            <a:r>
              <a:t>Text úrovně 5</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Název - ve středu">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Text názvu</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Fotografie - na výšku">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Text názvu</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Text úrovně 1</a:t>
            </a:r>
          </a:p>
          <a:p>
            <a:pPr lvl="1"/>
            <a:r>
              <a:t>Text úrovně 2</a:t>
            </a:r>
          </a:p>
          <a:p>
            <a:pPr lvl="2"/>
            <a:r>
              <a:t>Text úrovně 3</a:t>
            </a:r>
          </a:p>
          <a:p>
            <a:pPr lvl="3"/>
            <a:r>
              <a:t>Text úrovně 4</a:t>
            </a:r>
          </a:p>
          <a:p>
            <a:pPr lvl="4"/>
            <a:r>
              <a:t>Text úrovně 5</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Název - nahoře">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Text názvu</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Název a odrážky">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Text názvu</a:t>
            </a:r>
          </a:p>
        </p:txBody>
      </p:sp>
      <p:sp>
        <p:nvSpPr>
          <p:cNvPr id="57" name="Shape 57"/>
          <p:cNvSpPr>
            <a:spLocks noGrp="1"/>
          </p:cNvSpPr>
          <p:nvPr>
            <p:ph type="body" idx="1"/>
          </p:nvPr>
        </p:nvSpPr>
        <p:spPr>
          <a:prstGeom prst="rect">
            <a:avLst/>
          </a:prstGeom>
        </p:spPr>
        <p:txBody>
          <a:bodyPr/>
          <a:lstStyle/>
          <a:p>
            <a:r>
              <a:t>Text úrovně 1</a:t>
            </a:r>
          </a:p>
          <a:p>
            <a:pPr lvl="1"/>
            <a:r>
              <a:t>Text úrovně 2</a:t>
            </a:r>
          </a:p>
          <a:p>
            <a:pPr lvl="2"/>
            <a:r>
              <a:t>Text úrovně 3</a:t>
            </a:r>
          </a:p>
          <a:p>
            <a:pPr lvl="3"/>
            <a:r>
              <a:t>Text úrovně 4</a:t>
            </a:r>
          </a:p>
          <a:p>
            <a:pPr lvl="4"/>
            <a:r>
              <a:t>Text úrovně 5</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Název, odrážky, fotky">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Text názvu</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Text úrovně 1</a:t>
            </a:r>
          </a:p>
          <a:p>
            <a:pPr lvl="1"/>
            <a:r>
              <a:t>Text úrovně 2</a:t>
            </a:r>
          </a:p>
          <a:p>
            <a:pPr lvl="2"/>
            <a:r>
              <a:t>Text úrovně 3</a:t>
            </a:r>
          </a:p>
          <a:p>
            <a:pPr lvl="3"/>
            <a:r>
              <a:t>Text úrovně 4</a:t>
            </a:r>
          </a:p>
          <a:p>
            <a:pPr lvl="4"/>
            <a:r>
              <a:t>Text úrovně 5</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Odrážky">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Text úrovně 1</a:t>
            </a:r>
          </a:p>
          <a:p>
            <a:pPr lvl="1"/>
            <a:r>
              <a:t>Text úrovně 2</a:t>
            </a:r>
          </a:p>
          <a:p>
            <a:pPr lvl="2"/>
            <a:r>
              <a:t>Text úrovně 3</a:t>
            </a:r>
          </a:p>
          <a:p>
            <a:pPr lvl="3"/>
            <a:r>
              <a:t>Text úrovně 4</a:t>
            </a:r>
          </a:p>
          <a:p>
            <a:pPr lvl="4"/>
            <a:r>
              <a:t>Text úrovně 5</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Fotografie - 3 na výšku">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Text názvu</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Text úrovně 1</a:t>
            </a:r>
          </a:p>
          <a:p>
            <a:pPr lvl="1"/>
            <a:r>
              <a:t>Text úrovně 2</a:t>
            </a:r>
          </a:p>
          <a:p>
            <a:pPr lvl="2"/>
            <a:r>
              <a:t>Text úrovně 3</a:t>
            </a:r>
          </a:p>
          <a:p>
            <a:pPr lvl="3"/>
            <a:r>
              <a:t>Text úrovně 4</a:t>
            </a:r>
          </a:p>
          <a:p>
            <a:pPr lvl="4"/>
            <a:r>
              <a:t>Text úrovně 5</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CDEE0"/>
        </a:solidFill>
        <a:effectLst/>
      </p:bgPr>
    </p:bg>
    <p:spTree>
      <p:nvGrpSpPr>
        <p:cNvPr id="1" name=""/>
        <p:cNvGrpSpPr/>
        <p:nvPr/>
      </p:nvGrpSpPr>
      <p:grpSpPr>
        <a:xfrm>
          <a:off x="0" y="0"/>
          <a:ext cx="0" cy="0"/>
          <a:chOff x="0" y="0"/>
          <a:chExt cx="0" cy="0"/>
        </a:xfrm>
      </p:grpSpPr>
      <p:sp>
        <p:nvSpPr>
          <p:cNvPr id="119" name="Shape 119"/>
          <p:cNvSpPr>
            <a:spLocks noGrp="1"/>
          </p:cNvSpPr>
          <p:nvPr>
            <p:ph type="ctrTitle"/>
          </p:nvPr>
        </p:nvSpPr>
        <p:spPr>
          <a:xfrm>
            <a:off x="1270000" y="1638300"/>
            <a:ext cx="10464800" cy="5567261"/>
          </a:xfrm>
          <a:prstGeom prst="rect">
            <a:avLst/>
          </a:prstGeom>
          <a:solidFill>
            <a:srgbClr val="FFFFFF"/>
          </a:solidFill>
          <a:ln w="25400">
            <a:solidFill>
              <a:srgbClr val="85888D"/>
            </a:solidFill>
          </a:ln>
        </p:spPr>
        <p:txBody>
          <a:bodyPr anchor="ctr"/>
          <a:lstStyle/>
          <a:p>
            <a:pPr>
              <a:defRPr b="1">
                <a:latin typeface="Helvetica"/>
                <a:ea typeface="Helvetica"/>
                <a:cs typeface="Helvetica"/>
                <a:sym typeface="Helvetica"/>
              </a:defRPr>
            </a:pPr>
            <a:r>
              <a:t>AI </a:t>
            </a:r>
          </a:p>
          <a:p>
            <a:pPr>
              <a:defRPr b="1">
                <a:latin typeface="Helvetica"/>
                <a:ea typeface="Helvetica"/>
                <a:cs typeface="Helvetica"/>
                <a:sym typeface="Helvetica"/>
              </a:defRPr>
            </a:pPr>
            <a:r>
              <a:t>V PSYCHOLOGII</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CDEE0"/>
        </a:solidFill>
        <a:effectLst/>
      </p:bgPr>
    </p:bg>
    <p:spTree>
      <p:nvGrpSpPr>
        <p:cNvPr id="1" name=""/>
        <p:cNvGrpSpPr/>
        <p:nvPr/>
      </p:nvGrpSpPr>
      <p:grpSpPr>
        <a:xfrm>
          <a:off x="0" y="0"/>
          <a:ext cx="0" cy="0"/>
          <a:chOff x="0" y="0"/>
          <a:chExt cx="0" cy="0"/>
        </a:xfrm>
      </p:grpSpPr>
      <p:sp>
        <p:nvSpPr>
          <p:cNvPr id="121" name="Shape 121"/>
          <p:cNvSpPr>
            <a:spLocks noGrp="1"/>
          </p:cNvSpPr>
          <p:nvPr>
            <p:ph type="title"/>
          </p:nvPr>
        </p:nvSpPr>
        <p:spPr>
          <a:xfrm>
            <a:off x="5159771" y="1885900"/>
            <a:ext cx="3374034" cy="5981800"/>
          </a:xfrm>
          <a:prstGeom prst="rect">
            <a:avLst/>
          </a:prstGeom>
          <a:solidFill>
            <a:schemeClr val="accent3">
              <a:alpha val="60813"/>
            </a:schemeClr>
          </a:solidFill>
          <a:ln w="50800">
            <a:solidFill>
              <a:srgbClr val="85888D"/>
            </a:solidFill>
          </a:ln>
        </p:spPr>
        <p:txBody>
          <a:bodyPr anchor="t"/>
          <a:lstStyle/>
          <a:p>
            <a:pPr>
              <a:defRPr sz="2400" b="1">
                <a:latin typeface="Helvetica"/>
                <a:ea typeface="Helvetica"/>
                <a:cs typeface="Helvetica"/>
                <a:sym typeface="Helvetica"/>
              </a:defRPr>
            </a:pPr>
            <a:endParaRPr/>
          </a:p>
          <a:p>
            <a:pPr>
              <a:defRPr sz="2400" b="1">
                <a:latin typeface="Helvetica"/>
                <a:ea typeface="Helvetica"/>
                <a:cs typeface="Helvetica"/>
                <a:sym typeface="Helvetica"/>
              </a:defRPr>
            </a:pPr>
            <a:endParaRPr/>
          </a:p>
          <a:p>
            <a:pPr>
              <a:defRPr sz="2400" b="1">
                <a:latin typeface="Helvetica"/>
                <a:ea typeface="Helvetica"/>
                <a:cs typeface="Helvetica"/>
                <a:sym typeface="Helvetica"/>
              </a:defRPr>
            </a:pPr>
            <a:r>
              <a:t>Využití AI v oblasti self-care</a:t>
            </a:r>
          </a:p>
        </p:txBody>
      </p:sp>
      <p:sp>
        <p:nvSpPr>
          <p:cNvPr id="122" name="Shape 122"/>
          <p:cNvSpPr>
            <a:spLocks noGrp="1"/>
          </p:cNvSpPr>
          <p:nvPr>
            <p:ph type="body" sz="quarter" idx="1"/>
          </p:nvPr>
        </p:nvSpPr>
        <p:spPr>
          <a:xfrm>
            <a:off x="1232197" y="1885900"/>
            <a:ext cx="3374034" cy="5981800"/>
          </a:xfrm>
          <a:prstGeom prst="rect">
            <a:avLst/>
          </a:prstGeom>
          <a:solidFill>
            <a:schemeClr val="accent5">
              <a:hueOff val="-444211"/>
              <a:satOff val="-14915"/>
              <a:lumOff val="22857"/>
              <a:alpha val="84280"/>
            </a:schemeClr>
          </a:solidFill>
          <a:ln w="50800">
            <a:solidFill>
              <a:srgbClr val="85888D"/>
            </a:solidFill>
          </a:ln>
        </p:spPr>
        <p:txBody>
          <a:bodyPr anchor="t"/>
          <a:lstStyle/>
          <a:p>
            <a:pPr marL="0" indent="0" algn="ctr">
              <a:spcBef>
                <a:spcPts val="0"/>
              </a:spcBef>
              <a:buSzTx/>
              <a:buNone/>
              <a:defRPr sz="2400" b="1">
                <a:latin typeface="Helvetica"/>
                <a:ea typeface="Helvetica"/>
                <a:cs typeface="Helvetica"/>
                <a:sym typeface="Helvetica"/>
              </a:defRPr>
            </a:pPr>
            <a:endParaRPr/>
          </a:p>
          <a:p>
            <a:pPr marL="0" indent="0" algn="ctr">
              <a:spcBef>
                <a:spcPts val="0"/>
              </a:spcBef>
              <a:buSzTx/>
              <a:buNone/>
              <a:defRPr sz="2400" b="1">
                <a:latin typeface="Helvetica"/>
                <a:ea typeface="Helvetica"/>
                <a:cs typeface="Helvetica"/>
                <a:sym typeface="Helvetica"/>
              </a:defRPr>
            </a:pPr>
            <a:endParaRPr/>
          </a:p>
          <a:p>
            <a:pPr marL="0" indent="0" algn="ctr">
              <a:spcBef>
                <a:spcPts val="0"/>
              </a:spcBef>
              <a:buSzTx/>
              <a:buNone/>
              <a:defRPr sz="2400" b="1">
                <a:latin typeface="Helvetica"/>
                <a:ea typeface="Helvetica"/>
                <a:cs typeface="Helvetica"/>
                <a:sym typeface="Helvetica"/>
              </a:defRPr>
            </a:pPr>
            <a:r>
              <a:t>Využití AI v psychoterapii a výzkumu</a:t>
            </a:r>
          </a:p>
          <a:p>
            <a:pPr marL="0" indent="0" algn="ctr">
              <a:spcBef>
                <a:spcPts val="0"/>
              </a:spcBef>
              <a:buSzTx/>
              <a:buNone/>
              <a:defRPr sz="2400" b="1">
                <a:latin typeface="Helvetica"/>
                <a:ea typeface="Helvetica"/>
                <a:cs typeface="Helvetica"/>
                <a:sym typeface="Helvetica"/>
              </a:defRPr>
            </a:pPr>
            <a:endParaRPr/>
          </a:p>
        </p:txBody>
      </p:sp>
      <p:sp>
        <p:nvSpPr>
          <p:cNvPr id="123" name="Shape 123"/>
          <p:cNvSpPr/>
          <p:nvPr/>
        </p:nvSpPr>
        <p:spPr>
          <a:xfrm>
            <a:off x="9087346" y="1871513"/>
            <a:ext cx="3374033" cy="6010574"/>
          </a:xfrm>
          <a:prstGeom prst="rect">
            <a:avLst/>
          </a:prstGeom>
          <a:solidFill>
            <a:srgbClr val="009193">
              <a:alpha val="77758"/>
            </a:srgbClr>
          </a:solidFill>
          <a:ln w="508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ormAutofit/>
          </a:bodyPr>
          <a:lstStyle/>
          <a:p>
            <a:pPr>
              <a:defRPr sz="2400" b="1">
                <a:latin typeface="Helvetica"/>
                <a:ea typeface="Helvetica"/>
                <a:cs typeface="Helvetica"/>
                <a:sym typeface="Helvetica"/>
              </a:defRPr>
            </a:pPr>
            <a:endParaRPr/>
          </a:p>
          <a:p>
            <a:pPr>
              <a:defRPr sz="2400" b="1">
                <a:latin typeface="Helvetica"/>
                <a:ea typeface="Helvetica"/>
                <a:cs typeface="Helvetica"/>
                <a:sym typeface="Helvetica"/>
              </a:defRPr>
            </a:pPr>
            <a:endParaRPr/>
          </a:p>
          <a:p>
            <a:pPr>
              <a:defRPr sz="2400" b="1">
                <a:latin typeface="Helvetica"/>
                <a:ea typeface="Helvetica"/>
                <a:cs typeface="Helvetica"/>
                <a:sym typeface="Helvetica"/>
              </a:defRPr>
            </a:pPr>
            <a:r>
              <a:t>Využití AI v oblastech populární psychologie a dalších aplikací</a:t>
            </a:r>
          </a:p>
        </p:txBody>
      </p:sp>
      <p:pic>
        <p:nvPicPr>
          <p:cNvPr id="124" name="youssef-naddam-iJ2IG8ckCpA-unsplash.jpg"/>
          <p:cNvPicPr>
            <a:picLocks noChangeAspect="1"/>
          </p:cNvPicPr>
          <p:nvPr/>
        </p:nvPicPr>
        <p:blipFill>
          <a:blip r:embed="rId2">
            <a:extLst/>
          </a:blip>
          <a:srcRect l="21315" r="7366"/>
          <a:stretch>
            <a:fillRect/>
          </a:stretch>
        </p:blipFill>
        <p:spPr>
          <a:xfrm rot="5400000" flipH="1">
            <a:off x="2143296" y="4302494"/>
            <a:ext cx="1551809" cy="2901184"/>
          </a:xfrm>
          <a:prstGeom prst="rect">
            <a:avLst/>
          </a:prstGeom>
          <a:ln w="12700">
            <a:miter lim="400000"/>
          </a:ln>
        </p:spPr>
      </p:pic>
      <p:pic>
        <p:nvPicPr>
          <p:cNvPr id="125" name="jared-rice-NTyBbu66_SI-unsplash.jpg"/>
          <p:cNvPicPr>
            <a:picLocks noChangeAspect="1"/>
          </p:cNvPicPr>
          <p:nvPr/>
        </p:nvPicPr>
        <p:blipFill>
          <a:blip r:embed="rId3">
            <a:extLst/>
          </a:blip>
          <a:stretch>
            <a:fillRect/>
          </a:stretch>
        </p:blipFill>
        <p:spPr>
          <a:xfrm>
            <a:off x="5396210" y="4242812"/>
            <a:ext cx="2901157" cy="3372825"/>
          </a:xfrm>
          <a:prstGeom prst="rect">
            <a:avLst/>
          </a:prstGeom>
          <a:ln w="12700">
            <a:miter lim="400000"/>
          </a:ln>
        </p:spPr>
      </p:pic>
      <p:pic>
        <p:nvPicPr>
          <p:cNvPr id="126" name="nick-fewings-ka7REB1AJl4-unsplash.jpg"/>
          <p:cNvPicPr>
            <a:picLocks noChangeAspect="1"/>
          </p:cNvPicPr>
          <p:nvPr/>
        </p:nvPicPr>
        <p:blipFill>
          <a:blip r:embed="rId4">
            <a:extLst/>
          </a:blip>
          <a:stretch>
            <a:fillRect/>
          </a:stretch>
        </p:blipFill>
        <p:spPr>
          <a:xfrm>
            <a:off x="9791508" y="4455123"/>
            <a:ext cx="1965709" cy="2948203"/>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CDEE0"/>
        </a:solidFill>
        <a:effectLst/>
      </p:bgPr>
    </p:bg>
    <p:spTree>
      <p:nvGrpSpPr>
        <p:cNvPr id="1" name=""/>
        <p:cNvGrpSpPr/>
        <p:nvPr/>
      </p:nvGrpSpPr>
      <p:grpSpPr>
        <a:xfrm>
          <a:off x="0" y="0"/>
          <a:ext cx="0" cy="0"/>
          <a:chOff x="0" y="0"/>
          <a:chExt cx="0" cy="0"/>
        </a:xfrm>
      </p:grpSpPr>
      <p:sp>
        <p:nvSpPr>
          <p:cNvPr id="128" name="Shape 128"/>
          <p:cNvSpPr>
            <a:spLocks noGrp="1"/>
          </p:cNvSpPr>
          <p:nvPr>
            <p:ph type="title"/>
          </p:nvPr>
        </p:nvSpPr>
        <p:spPr>
          <a:xfrm>
            <a:off x="952500" y="444500"/>
            <a:ext cx="7757132" cy="1129840"/>
          </a:xfrm>
          <a:prstGeom prst="rect">
            <a:avLst/>
          </a:prstGeom>
          <a:solidFill>
            <a:schemeClr val="accent5">
              <a:alpha val="61837"/>
            </a:schemeClr>
          </a:solidFill>
          <a:ln w="25400">
            <a:solidFill>
              <a:srgbClr val="85888D"/>
            </a:solidFill>
          </a:ln>
        </p:spPr>
        <p:txBody>
          <a:bodyPr/>
          <a:lstStyle>
            <a:lvl1pPr>
              <a:defRPr sz="2700" b="1">
                <a:latin typeface="Helvetica"/>
                <a:ea typeface="Helvetica"/>
                <a:cs typeface="Helvetica"/>
                <a:sym typeface="Helvetica"/>
              </a:defRPr>
            </a:lvl1pPr>
          </a:lstStyle>
          <a:p>
            <a:r>
              <a:t>Využití AI v psychoterapii a výzkumu</a:t>
            </a:r>
          </a:p>
        </p:txBody>
      </p:sp>
      <p:sp>
        <p:nvSpPr>
          <p:cNvPr id="129" name="Shape 129"/>
          <p:cNvSpPr>
            <a:spLocks noGrp="1"/>
          </p:cNvSpPr>
          <p:nvPr>
            <p:ph type="body" idx="1"/>
          </p:nvPr>
        </p:nvSpPr>
        <p:spPr>
          <a:xfrm>
            <a:off x="983173" y="2142438"/>
            <a:ext cx="10605616" cy="5984133"/>
          </a:xfrm>
          <a:prstGeom prst="rect">
            <a:avLst/>
          </a:prstGeom>
          <a:solidFill>
            <a:srgbClr val="FFFFFF"/>
          </a:solidFill>
          <a:ln w="25400">
            <a:solidFill>
              <a:srgbClr val="85888D"/>
            </a:solidFill>
          </a:ln>
        </p:spPr>
        <p:txBody>
          <a:bodyPr anchor="t"/>
          <a:lstStyle/>
          <a:p>
            <a:pPr marL="0" indent="0">
              <a:spcBef>
                <a:spcPts val="0"/>
              </a:spcBef>
              <a:buSzTx/>
              <a:buNone/>
              <a:defRPr sz="2400"/>
            </a:pPr>
            <a:endParaRPr dirty="0"/>
          </a:p>
        </p:txBody>
      </p:sp>
      <p:sp>
        <p:nvSpPr>
          <p:cNvPr id="130" name="Shape 130"/>
          <p:cNvSpPr/>
          <p:nvPr/>
        </p:nvSpPr>
        <p:spPr>
          <a:xfrm>
            <a:off x="-601403" y="2769369"/>
            <a:ext cx="5516527" cy="3426360"/>
          </a:xfrm>
          <a:prstGeom prst="ellipse">
            <a:avLst/>
          </a:prstGeom>
          <a:solidFill>
            <a:schemeClr val="accent5">
              <a:hueOff val="-444211"/>
              <a:satOff val="-14915"/>
              <a:lumOff val="22857"/>
            </a:schemeClr>
          </a:solidFill>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chor="ctr"/>
          <a:lstStyle/>
          <a:p>
            <a:pPr>
              <a:defRPr sz="2400"/>
            </a:pPr>
            <a:r>
              <a:rPr dirty="0"/>
              <a:t>AI </a:t>
            </a:r>
            <a:r>
              <a:rPr dirty="0" err="1"/>
              <a:t>při</a:t>
            </a:r>
            <a:r>
              <a:rPr dirty="0"/>
              <a:t> </a:t>
            </a:r>
            <a:r>
              <a:rPr dirty="0" err="1"/>
              <a:t>terapii</a:t>
            </a:r>
            <a:r>
              <a:rPr dirty="0"/>
              <a:t> </a:t>
            </a:r>
            <a:r>
              <a:rPr b="1" dirty="0" err="1">
                <a:latin typeface="Helvetica"/>
                <a:ea typeface="Helvetica"/>
                <a:cs typeface="Helvetica"/>
                <a:sym typeface="Helvetica"/>
              </a:rPr>
              <a:t>Virtuální</a:t>
            </a:r>
            <a:r>
              <a:rPr b="1" dirty="0">
                <a:latin typeface="Helvetica"/>
                <a:ea typeface="Helvetica"/>
                <a:cs typeface="Helvetica"/>
                <a:sym typeface="Helvetica"/>
              </a:rPr>
              <a:t> </a:t>
            </a:r>
            <a:r>
              <a:rPr b="1" dirty="0" err="1">
                <a:latin typeface="Helvetica"/>
                <a:ea typeface="Helvetica"/>
                <a:cs typeface="Helvetica"/>
                <a:sym typeface="Helvetica"/>
              </a:rPr>
              <a:t>realitou</a:t>
            </a:r>
            <a:endParaRPr b="1" dirty="0">
              <a:latin typeface="Helvetica"/>
              <a:ea typeface="Helvetica"/>
              <a:cs typeface="Helvetica"/>
              <a:sym typeface="Helvetica"/>
            </a:endParaRPr>
          </a:p>
          <a:p>
            <a:pPr marL="296333" indent="-296333">
              <a:buSzPct val="75000"/>
              <a:buChar char="-"/>
              <a:defRPr sz="1600"/>
            </a:pPr>
            <a:r>
              <a:rPr dirty="0"/>
              <a:t>VR </a:t>
            </a:r>
            <a:r>
              <a:rPr dirty="0" err="1"/>
              <a:t>nemusí</a:t>
            </a:r>
            <a:r>
              <a:rPr dirty="0"/>
              <a:t> </a:t>
            </a:r>
            <a:r>
              <a:rPr dirty="0" err="1"/>
              <a:t>být</a:t>
            </a:r>
            <a:r>
              <a:rPr dirty="0"/>
              <a:t> </a:t>
            </a:r>
            <a:r>
              <a:rPr dirty="0" err="1"/>
              <a:t>pouze</a:t>
            </a:r>
            <a:r>
              <a:rPr dirty="0"/>
              <a:t> </a:t>
            </a:r>
            <a:r>
              <a:rPr dirty="0" err="1"/>
              <a:t>další</a:t>
            </a:r>
            <a:r>
              <a:rPr dirty="0"/>
              <a:t> </a:t>
            </a:r>
            <a:r>
              <a:rPr dirty="0" err="1"/>
              <a:t>možnost</a:t>
            </a:r>
            <a:r>
              <a:rPr dirty="0"/>
              <a:t> her, </a:t>
            </a:r>
            <a:r>
              <a:rPr dirty="0" err="1"/>
              <a:t>může</a:t>
            </a:r>
            <a:r>
              <a:rPr dirty="0"/>
              <a:t> </a:t>
            </a:r>
            <a:r>
              <a:rPr dirty="0" err="1"/>
              <a:t>být</a:t>
            </a:r>
            <a:r>
              <a:rPr dirty="0"/>
              <a:t> </a:t>
            </a:r>
            <a:r>
              <a:rPr dirty="0" err="1"/>
              <a:t>využita</a:t>
            </a:r>
            <a:r>
              <a:rPr dirty="0"/>
              <a:t> </a:t>
            </a:r>
            <a:r>
              <a:rPr dirty="0" err="1"/>
              <a:t>i</a:t>
            </a:r>
            <a:r>
              <a:rPr dirty="0"/>
              <a:t> v </a:t>
            </a:r>
            <a:r>
              <a:rPr dirty="0" err="1"/>
              <a:t>terapii</a:t>
            </a:r>
            <a:endParaRPr dirty="0"/>
          </a:p>
          <a:p>
            <a:pPr marL="296333" indent="-296333">
              <a:buSzPct val="75000"/>
              <a:buChar char="-"/>
              <a:defRPr sz="1400"/>
            </a:pPr>
            <a:r>
              <a:rPr dirty="0" err="1"/>
              <a:t>Nejčastěji</a:t>
            </a:r>
            <a:r>
              <a:rPr dirty="0"/>
              <a:t> se </a:t>
            </a:r>
            <a:r>
              <a:rPr dirty="0" err="1"/>
              <a:t>využívá</a:t>
            </a:r>
            <a:r>
              <a:rPr dirty="0"/>
              <a:t> pro “</a:t>
            </a:r>
            <a:r>
              <a:rPr dirty="0" err="1"/>
              <a:t>expoziční</a:t>
            </a:r>
            <a:r>
              <a:rPr dirty="0"/>
              <a:t> </a:t>
            </a:r>
            <a:r>
              <a:rPr dirty="0" err="1"/>
              <a:t>terapii</a:t>
            </a:r>
            <a:r>
              <a:rPr dirty="0"/>
              <a:t>” </a:t>
            </a:r>
            <a:r>
              <a:rPr dirty="0" err="1"/>
              <a:t>například</a:t>
            </a:r>
            <a:r>
              <a:rPr dirty="0"/>
              <a:t> </a:t>
            </a:r>
            <a:r>
              <a:rPr dirty="0" err="1"/>
              <a:t>při</a:t>
            </a:r>
            <a:r>
              <a:rPr dirty="0"/>
              <a:t> </a:t>
            </a:r>
            <a:r>
              <a:rPr dirty="0" err="1"/>
              <a:t>fóbiích</a:t>
            </a:r>
            <a:r>
              <a:rPr dirty="0"/>
              <a:t>. </a:t>
            </a:r>
            <a:r>
              <a:rPr dirty="0" err="1"/>
              <a:t>Máte</a:t>
            </a:r>
            <a:r>
              <a:rPr dirty="0"/>
              <a:t> </a:t>
            </a:r>
            <a:r>
              <a:rPr dirty="0" err="1"/>
              <a:t>fóbii</a:t>
            </a:r>
            <a:r>
              <a:rPr dirty="0"/>
              <a:t> z </a:t>
            </a:r>
            <a:r>
              <a:rPr dirty="0" err="1"/>
              <a:t>pavouků</a:t>
            </a:r>
            <a:r>
              <a:rPr dirty="0"/>
              <a:t>? </a:t>
            </a:r>
            <a:r>
              <a:rPr dirty="0" err="1"/>
              <a:t>Řízení</a:t>
            </a:r>
            <a:r>
              <a:rPr dirty="0"/>
              <a:t> </a:t>
            </a:r>
            <a:r>
              <a:rPr dirty="0" err="1"/>
              <a:t>auta</a:t>
            </a:r>
            <a:r>
              <a:rPr dirty="0"/>
              <a:t> </a:t>
            </a:r>
            <a:r>
              <a:rPr dirty="0" err="1"/>
              <a:t>nebo</a:t>
            </a:r>
            <a:r>
              <a:rPr dirty="0"/>
              <a:t> z </a:t>
            </a:r>
            <a:r>
              <a:rPr dirty="0" err="1"/>
              <a:t>hloubky</a:t>
            </a:r>
            <a:r>
              <a:rPr dirty="0"/>
              <a:t>? </a:t>
            </a:r>
            <a:r>
              <a:rPr dirty="0" err="1"/>
              <a:t>Můžete</a:t>
            </a:r>
            <a:r>
              <a:rPr dirty="0"/>
              <a:t> se </a:t>
            </a:r>
            <a:r>
              <a:rPr dirty="0" err="1"/>
              <a:t>ve</a:t>
            </a:r>
            <a:r>
              <a:rPr dirty="0"/>
              <a:t> VR “</a:t>
            </a:r>
            <a:r>
              <a:rPr dirty="0" err="1"/>
              <a:t>postavit</a:t>
            </a:r>
            <a:r>
              <a:rPr dirty="0"/>
              <a:t>” </a:t>
            </a:r>
            <a:r>
              <a:rPr dirty="0" err="1"/>
              <a:t>svým</a:t>
            </a:r>
            <a:r>
              <a:rPr dirty="0"/>
              <a:t> </a:t>
            </a:r>
            <a:r>
              <a:rPr dirty="0" err="1"/>
              <a:t>fóbiím</a:t>
            </a:r>
            <a:r>
              <a:rPr dirty="0"/>
              <a:t> v </a:t>
            </a:r>
            <a:r>
              <a:rPr dirty="0" err="1"/>
              <a:t>rámci</a:t>
            </a:r>
            <a:r>
              <a:rPr dirty="0"/>
              <a:t> </a:t>
            </a:r>
            <a:r>
              <a:rPr dirty="0" err="1"/>
              <a:t>terapie</a:t>
            </a:r>
            <a:r>
              <a:rPr dirty="0"/>
              <a:t> - </a:t>
            </a:r>
            <a:r>
              <a:rPr dirty="0" err="1"/>
              <a:t>kontrolované</a:t>
            </a:r>
            <a:r>
              <a:rPr dirty="0"/>
              <a:t>, </a:t>
            </a:r>
            <a:r>
              <a:rPr dirty="0" err="1"/>
              <a:t>bezpečné</a:t>
            </a:r>
            <a:r>
              <a:rPr dirty="0"/>
              <a:t> </a:t>
            </a:r>
            <a:r>
              <a:rPr dirty="0" err="1"/>
              <a:t>prostředí</a:t>
            </a:r>
            <a:r>
              <a:rPr dirty="0"/>
              <a:t>, </a:t>
            </a:r>
            <a:r>
              <a:rPr dirty="0" err="1"/>
              <a:t>ve</a:t>
            </a:r>
            <a:r>
              <a:rPr dirty="0"/>
              <a:t> </a:t>
            </a:r>
            <a:r>
              <a:rPr dirty="0" err="1"/>
              <a:t>které</a:t>
            </a:r>
            <a:r>
              <a:rPr dirty="0"/>
              <a:t> </a:t>
            </a:r>
            <a:r>
              <a:rPr dirty="0" err="1"/>
              <a:t>Vám</a:t>
            </a:r>
            <a:r>
              <a:rPr dirty="0"/>
              <a:t> </a:t>
            </a:r>
            <a:r>
              <a:rPr dirty="0" err="1"/>
              <a:t>odborník</a:t>
            </a:r>
            <a:r>
              <a:rPr dirty="0"/>
              <a:t> </a:t>
            </a:r>
            <a:r>
              <a:rPr dirty="0" err="1"/>
              <a:t>nastaví</a:t>
            </a:r>
            <a:r>
              <a:rPr dirty="0"/>
              <a:t> </a:t>
            </a:r>
            <a:r>
              <a:rPr dirty="0" err="1"/>
              <a:t>různé</a:t>
            </a:r>
            <a:r>
              <a:rPr dirty="0"/>
              <a:t> </a:t>
            </a:r>
            <a:r>
              <a:rPr dirty="0" err="1"/>
              <a:t>intenzity</a:t>
            </a:r>
            <a:r>
              <a:rPr dirty="0"/>
              <a:t> a </a:t>
            </a:r>
            <a:r>
              <a:rPr dirty="0" err="1"/>
              <a:t>vy</a:t>
            </a:r>
            <a:r>
              <a:rPr dirty="0"/>
              <a:t> </a:t>
            </a:r>
            <a:r>
              <a:rPr dirty="0" err="1"/>
              <a:t>následně</a:t>
            </a:r>
            <a:r>
              <a:rPr dirty="0"/>
              <a:t> </a:t>
            </a:r>
            <a:r>
              <a:rPr dirty="0" err="1"/>
              <a:t>nacvičujete</a:t>
            </a:r>
            <a:r>
              <a:rPr dirty="0"/>
              <a:t> </a:t>
            </a:r>
            <a:r>
              <a:rPr dirty="0" err="1"/>
              <a:t>ve</a:t>
            </a:r>
            <a:r>
              <a:rPr dirty="0"/>
              <a:t> </a:t>
            </a:r>
            <a:r>
              <a:rPr dirty="0" err="1"/>
              <a:t>virtuální</a:t>
            </a:r>
            <a:r>
              <a:rPr dirty="0"/>
              <a:t> </a:t>
            </a:r>
            <a:r>
              <a:rPr dirty="0" err="1"/>
              <a:t>realitě</a:t>
            </a:r>
            <a:r>
              <a:rPr dirty="0"/>
              <a:t> </a:t>
            </a:r>
            <a:r>
              <a:rPr dirty="0" err="1"/>
              <a:t>setkání</a:t>
            </a:r>
            <a:r>
              <a:rPr dirty="0"/>
              <a:t> s </a:t>
            </a:r>
            <a:r>
              <a:rPr dirty="0" err="1"/>
              <a:t>podnětem</a:t>
            </a:r>
            <a:r>
              <a:rPr dirty="0"/>
              <a:t>.</a:t>
            </a:r>
          </a:p>
        </p:txBody>
      </p:sp>
      <p:sp>
        <p:nvSpPr>
          <p:cNvPr id="132" name="Shape 132"/>
          <p:cNvSpPr/>
          <p:nvPr/>
        </p:nvSpPr>
        <p:spPr>
          <a:xfrm>
            <a:off x="4748187" y="4046050"/>
            <a:ext cx="7122270" cy="3962189"/>
          </a:xfrm>
          <a:prstGeom prst="ellipse">
            <a:avLst/>
          </a:prstGeom>
          <a:solidFill>
            <a:srgbClr val="FF2600"/>
          </a:solidFill>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chor="ctr"/>
          <a:lstStyle/>
          <a:p>
            <a:pPr>
              <a:defRPr sz="2400"/>
            </a:pPr>
            <a:r>
              <a:rPr dirty="0"/>
              <a:t>AI v </a:t>
            </a:r>
            <a:r>
              <a:rPr b="1" dirty="0" err="1">
                <a:latin typeface="Helvetica"/>
                <a:ea typeface="Helvetica"/>
                <a:cs typeface="Helvetica"/>
                <a:sym typeface="Helvetica"/>
              </a:rPr>
              <a:t>terapii</a:t>
            </a:r>
            <a:r>
              <a:rPr b="1" dirty="0">
                <a:latin typeface="Helvetica"/>
                <a:ea typeface="Helvetica"/>
                <a:cs typeface="Helvetica"/>
                <a:sym typeface="Helvetica"/>
              </a:rPr>
              <a:t> a </a:t>
            </a:r>
            <a:r>
              <a:rPr b="1" dirty="0" err="1">
                <a:latin typeface="Helvetica"/>
                <a:ea typeface="Helvetica"/>
                <a:cs typeface="Helvetica"/>
                <a:sym typeface="Helvetica"/>
              </a:rPr>
              <a:t>výzkumu</a:t>
            </a:r>
            <a:endParaRPr b="1" dirty="0">
              <a:latin typeface="Helvetica"/>
              <a:ea typeface="Helvetica"/>
              <a:cs typeface="Helvetica"/>
              <a:sym typeface="Helvetica"/>
            </a:endParaRPr>
          </a:p>
          <a:p>
            <a:pPr marL="374315" indent="-374315">
              <a:buSzPct val="75000"/>
              <a:buChar char="-"/>
              <a:defRPr sz="1500"/>
            </a:pPr>
            <a:r>
              <a:rPr dirty="0" err="1"/>
              <a:t>Při</a:t>
            </a:r>
            <a:r>
              <a:rPr dirty="0"/>
              <a:t> </a:t>
            </a:r>
            <a:r>
              <a:rPr dirty="0" err="1"/>
              <a:t>terapeutickém</a:t>
            </a:r>
            <a:r>
              <a:rPr dirty="0"/>
              <a:t> </a:t>
            </a:r>
            <a:r>
              <a:rPr dirty="0" err="1"/>
              <a:t>sezení</a:t>
            </a:r>
            <a:r>
              <a:rPr dirty="0"/>
              <a:t> </a:t>
            </a:r>
            <a:r>
              <a:rPr dirty="0" err="1"/>
              <a:t>sedí</a:t>
            </a:r>
            <a:r>
              <a:rPr dirty="0"/>
              <a:t> </a:t>
            </a:r>
            <a:r>
              <a:rPr dirty="0" err="1"/>
              <a:t>klient</a:t>
            </a:r>
            <a:r>
              <a:rPr dirty="0"/>
              <a:t> s </a:t>
            </a:r>
            <a:r>
              <a:rPr dirty="0" err="1"/>
              <a:t>terapeutem</a:t>
            </a:r>
            <a:r>
              <a:rPr dirty="0"/>
              <a:t>, </a:t>
            </a:r>
            <a:r>
              <a:rPr dirty="0" err="1"/>
              <a:t>vedou</a:t>
            </a:r>
            <a:r>
              <a:rPr dirty="0"/>
              <a:t> </a:t>
            </a:r>
            <a:r>
              <a:rPr dirty="0" err="1"/>
              <a:t>spolu</a:t>
            </a:r>
            <a:r>
              <a:rPr dirty="0"/>
              <a:t> </a:t>
            </a:r>
            <a:r>
              <a:rPr dirty="0" err="1"/>
              <a:t>rozhovor</a:t>
            </a:r>
            <a:r>
              <a:rPr dirty="0"/>
              <a:t> a </a:t>
            </a:r>
            <a:r>
              <a:rPr dirty="0" err="1"/>
              <a:t>terapeut</a:t>
            </a:r>
            <a:r>
              <a:rPr dirty="0"/>
              <a:t> </a:t>
            </a:r>
            <a:r>
              <a:rPr dirty="0" err="1"/>
              <a:t>aplikuje</a:t>
            </a:r>
            <a:r>
              <a:rPr dirty="0"/>
              <a:t> </a:t>
            </a:r>
            <a:r>
              <a:rPr dirty="0" err="1"/>
              <a:t>různé</a:t>
            </a:r>
            <a:r>
              <a:rPr dirty="0"/>
              <a:t> </a:t>
            </a:r>
            <a:r>
              <a:rPr dirty="0" err="1"/>
              <a:t>techniky</a:t>
            </a:r>
            <a:r>
              <a:rPr dirty="0"/>
              <a:t> </a:t>
            </a:r>
            <a:r>
              <a:rPr dirty="0" err="1"/>
              <a:t>či</a:t>
            </a:r>
            <a:r>
              <a:rPr dirty="0"/>
              <a:t> </a:t>
            </a:r>
            <a:r>
              <a:rPr dirty="0" err="1"/>
              <a:t>přístupy</a:t>
            </a:r>
            <a:r>
              <a:rPr dirty="0"/>
              <a:t> </a:t>
            </a:r>
            <a:r>
              <a:rPr dirty="0" err="1"/>
              <a:t>tak</a:t>
            </a:r>
            <a:r>
              <a:rPr dirty="0"/>
              <a:t>, aby </a:t>
            </a:r>
            <a:r>
              <a:rPr dirty="0" err="1"/>
              <a:t>pomohl</a:t>
            </a:r>
            <a:r>
              <a:rPr dirty="0"/>
              <a:t> </a:t>
            </a:r>
            <a:r>
              <a:rPr dirty="0" err="1"/>
              <a:t>klientovi</a:t>
            </a:r>
            <a:r>
              <a:rPr dirty="0"/>
              <a:t> s </a:t>
            </a:r>
            <a:r>
              <a:rPr dirty="0" err="1"/>
              <a:t>jeho</a:t>
            </a:r>
            <a:r>
              <a:rPr dirty="0"/>
              <a:t> </a:t>
            </a:r>
            <a:r>
              <a:rPr dirty="0" err="1"/>
              <a:t>zakázkou</a:t>
            </a:r>
            <a:r>
              <a:rPr dirty="0"/>
              <a:t>.</a:t>
            </a:r>
          </a:p>
          <a:p>
            <a:pPr marL="374315" indent="-374315">
              <a:buSzPct val="75000"/>
              <a:buChar char="-"/>
              <a:defRPr sz="1500"/>
            </a:pPr>
            <a:r>
              <a:rPr dirty="0" err="1"/>
              <a:t>Nahráváním</a:t>
            </a:r>
            <a:r>
              <a:rPr dirty="0"/>
              <a:t> a </a:t>
            </a:r>
            <a:r>
              <a:rPr dirty="0" err="1"/>
              <a:t>aplikací</a:t>
            </a:r>
            <a:r>
              <a:rPr dirty="0"/>
              <a:t> AI </a:t>
            </a:r>
            <a:r>
              <a:rPr dirty="0" err="1"/>
              <a:t>můžeme</a:t>
            </a:r>
            <a:r>
              <a:rPr dirty="0"/>
              <a:t> v </a:t>
            </a:r>
            <a:r>
              <a:rPr dirty="0" err="1"/>
              <a:t>rámci</a:t>
            </a:r>
            <a:r>
              <a:rPr dirty="0"/>
              <a:t> </a:t>
            </a:r>
            <a:r>
              <a:rPr dirty="0" err="1"/>
              <a:t>terapie</a:t>
            </a:r>
            <a:r>
              <a:rPr dirty="0"/>
              <a:t> “</a:t>
            </a:r>
            <a:r>
              <a:rPr dirty="0" err="1"/>
              <a:t>kontrolovat</a:t>
            </a:r>
            <a:r>
              <a:rPr dirty="0"/>
              <a:t>”, </a:t>
            </a:r>
            <a:r>
              <a:rPr dirty="0" err="1"/>
              <a:t>jak</a:t>
            </a:r>
            <a:r>
              <a:rPr dirty="0"/>
              <a:t> </a:t>
            </a:r>
            <a:r>
              <a:rPr dirty="0" err="1"/>
              <a:t>efektivní</a:t>
            </a:r>
            <a:r>
              <a:rPr dirty="0"/>
              <a:t> </a:t>
            </a:r>
            <a:r>
              <a:rPr dirty="0" err="1"/>
              <a:t>je</a:t>
            </a:r>
            <a:r>
              <a:rPr dirty="0"/>
              <a:t> </a:t>
            </a:r>
            <a:r>
              <a:rPr dirty="0" err="1"/>
              <a:t>celé</a:t>
            </a:r>
            <a:r>
              <a:rPr dirty="0"/>
              <a:t> </a:t>
            </a:r>
            <a:r>
              <a:rPr dirty="0" err="1"/>
              <a:t>sezení</a:t>
            </a:r>
            <a:r>
              <a:rPr dirty="0"/>
              <a:t>, AI </a:t>
            </a:r>
            <a:r>
              <a:rPr dirty="0" err="1"/>
              <a:t>si</a:t>
            </a:r>
            <a:r>
              <a:rPr dirty="0"/>
              <a:t> </a:t>
            </a:r>
            <a:r>
              <a:rPr dirty="0" err="1"/>
              <a:t>pamatuje</a:t>
            </a:r>
            <a:r>
              <a:rPr dirty="0"/>
              <a:t>, co </a:t>
            </a:r>
            <a:r>
              <a:rPr dirty="0" err="1"/>
              <a:t>klient</a:t>
            </a:r>
            <a:r>
              <a:rPr dirty="0"/>
              <a:t> </a:t>
            </a:r>
            <a:r>
              <a:rPr dirty="0" err="1"/>
              <a:t>řekl</a:t>
            </a:r>
            <a:r>
              <a:rPr dirty="0"/>
              <a:t>, </a:t>
            </a:r>
            <a:r>
              <a:rPr dirty="0" err="1"/>
              <a:t>dokáže</a:t>
            </a:r>
            <a:r>
              <a:rPr dirty="0"/>
              <a:t> </a:t>
            </a:r>
            <a:r>
              <a:rPr dirty="0" err="1"/>
              <a:t>následně</a:t>
            </a:r>
            <a:r>
              <a:rPr dirty="0"/>
              <a:t> </a:t>
            </a:r>
            <a:r>
              <a:rPr dirty="0" err="1"/>
              <a:t>vyhodnotit</a:t>
            </a:r>
            <a:r>
              <a:rPr dirty="0"/>
              <a:t>, </a:t>
            </a:r>
            <a:r>
              <a:rPr dirty="0" err="1"/>
              <a:t>jaké</a:t>
            </a:r>
            <a:r>
              <a:rPr dirty="0"/>
              <a:t> forma </a:t>
            </a:r>
            <a:r>
              <a:rPr dirty="0" err="1"/>
              <a:t>terapie</a:t>
            </a:r>
            <a:r>
              <a:rPr dirty="0"/>
              <a:t>, </a:t>
            </a:r>
            <a:r>
              <a:rPr dirty="0" err="1"/>
              <a:t>případně</a:t>
            </a:r>
            <a:r>
              <a:rPr dirty="0"/>
              <a:t> v </a:t>
            </a:r>
            <a:r>
              <a:rPr dirty="0" err="1"/>
              <a:t>kombinaci</a:t>
            </a:r>
            <a:r>
              <a:rPr dirty="0"/>
              <a:t> s </a:t>
            </a:r>
            <a:r>
              <a:rPr dirty="0" err="1"/>
              <a:t>léky</a:t>
            </a:r>
            <a:r>
              <a:rPr dirty="0"/>
              <a:t> </a:t>
            </a:r>
            <a:r>
              <a:rPr dirty="0" err="1"/>
              <a:t>je</a:t>
            </a:r>
            <a:r>
              <a:rPr dirty="0"/>
              <a:t> pro </a:t>
            </a:r>
            <a:r>
              <a:rPr dirty="0" err="1"/>
              <a:t>klienta</a:t>
            </a:r>
            <a:r>
              <a:rPr dirty="0"/>
              <a:t> </a:t>
            </a:r>
            <a:r>
              <a:rPr dirty="0" err="1"/>
              <a:t>nejlepší</a:t>
            </a:r>
            <a:r>
              <a:rPr dirty="0"/>
              <a:t>.</a:t>
            </a:r>
          </a:p>
          <a:p>
            <a:pPr marL="374315" indent="-374315">
              <a:buSzPct val="75000"/>
              <a:buChar char="-"/>
              <a:defRPr sz="1500"/>
            </a:pPr>
            <a:r>
              <a:rPr dirty="0" err="1"/>
              <a:t>Využití</a:t>
            </a:r>
            <a:r>
              <a:rPr dirty="0"/>
              <a:t> AI v </a:t>
            </a:r>
            <a:r>
              <a:rPr dirty="0" err="1"/>
              <a:t>terapii</a:t>
            </a:r>
            <a:r>
              <a:rPr dirty="0"/>
              <a:t> </a:t>
            </a:r>
            <a:r>
              <a:rPr dirty="0" err="1"/>
              <a:t>může</a:t>
            </a:r>
            <a:r>
              <a:rPr dirty="0"/>
              <a:t> </a:t>
            </a:r>
            <a:r>
              <a:rPr dirty="0" err="1"/>
              <a:t>poskytovat</a:t>
            </a:r>
            <a:r>
              <a:rPr dirty="0"/>
              <a:t> </a:t>
            </a:r>
            <a:r>
              <a:rPr dirty="0" err="1"/>
              <a:t>zpětnou</a:t>
            </a:r>
            <a:r>
              <a:rPr dirty="0"/>
              <a:t> </a:t>
            </a:r>
            <a:r>
              <a:rPr dirty="0" err="1"/>
              <a:t>vazbu</a:t>
            </a:r>
            <a:r>
              <a:rPr dirty="0"/>
              <a:t> </a:t>
            </a:r>
            <a:r>
              <a:rPr dirty="0" err="1"/>
              <a:t>terapeutovi</a:t>
            </a:r>
            <a:r>
              <a:rPr dirty="0"/>
              <a:t> </a:t>
            </a:r>
            <a:r>
              <a:rPr dirty="0" err="1"/>
              <a:t>i</a:t>
            </a:r>
            <a:r>
              <a:rPr dirty="0"/>
              <a:t> </a:t>
            </a:r>
            <a:r>
              <a:rPr dirty="0" err="1"/>
              <a:t>klientovi</a:t>
            </a:r>
            <a:r>
              <a:rPr dirty="0"/>
              <a:t>, </a:t>
            </a:r>
            <a:r>
              <a:rPr dirty="0" err="1"/>
              <a:t>pomáhá</a:t>
            </a:r>
            <a:r>
              <a:rPr dirty="0"/>
              <a:t> </a:t>
            </a:r>
            <a:r>
              <a:rPr dirty="0" err="1"/>
              <a:t>při</a:t>
            </a:r>
            <a:r>
              <a:rPr dirty="0"/>
              <a:t> </a:t>
            </a:r>
            <a:r>
              <a:rPr dirty="0" err="1"/>
              <a:t>volbě</a:t>
            </a:r>
            <a:r>
              <a:rPr dirty="0"/>
              <a:t> </a:t>
            </a:r>
            <a:r>
              <a:rPr dirty="0" err="1"/>
              <a:t>léčby</a:t>
            </a:r>
            <a:r>
              <a:rPr dirty="0"/>
              <a:t> a </a:t>
            </a:r>
            <a:r>
              <a:rPr dirty="0" err="1"/>
              <a:t>tak</a:t>
            </a:r>
            <a:r>
              <a:rPr dirty="0"/>
              <a:t> </a:t>
            </a:r>
            <a:r>
              <a:rPr dirty="0" err="1"/>
              <a:t>může</a:t>
            </a:r>
            <a:r>
              <a:rPr dirty="0"/>
              <a:t> </a:t>
            </a:r>
            <a:r>
              <a:rPr dirty="0" err="1"/>
              <a:t>urychlit</a:t>
            </a:r>
            <a:r>
              <a:rPr dirty="0"/>
              <a:t> </a:t>
            </a:r>
            <a:r>
              <a:rPr dirty="0" err="1"/>
              <a:t>celý</a:t>
            </a:r>
            <a:r>
              <a:rPr dirty="0"/>
              <a:t> </a:t>
            </a:r>
            <a:r>
              <a:rPr dirty="0" err="1"/>
              <a:t>terapeutický</a:t>
            </a:r>
            <a:r>
              <a:rPr dirty="0"/>
              <a:t> </a:t>
            </a:r>
            <a:r>
              <a:rPr dirty="0" err="1"/>
              <a:t>proces</a:t>
            </a:r>
            <a:r>
              <a:rPr dirty="0"/>
              <a:t> a </a:t>
            </a:r>
            <a:r>
              <a:rPr dirty="0" err="1"/>
              <a:t>pomoc</a:t>
            </a:r>
            <a:r>
              <a:rPr dirty="0"/>
              <a:t> pro </a:t>
            </a:r>
            <a:r>
              <a:rPr dirty="0" err="1"/>
              <a:t>klienta</a:t>
            </a:r>
            <a:r>
              <a:rPr dirty="0"/>
              <a:t>.</a:t>
            </a:r>
          </a:p>
        </p:txBody>
      </p:sp>
      <p:sp>
        <p:nvSpPr>
          <p:cNvPr id="133" name="Shape 133"/>
          <p:cNvSpPr/>
          <p:nvPr/>
        </p:nvSpPr>
        <p:spPr>
          <a:xfrm>
            <a:off x="4915124" y="1834335"/>
            <a:ext cx="5139255" cy="863601"/>
          </a:xfrm>
          <a:prstGeom prst="rect">
            <a:avLst/>
          </a:prstGeom>
          <a:solidFill>
            <a:schemeClr val="accent3">
              <a:satOff val="18648"/>
              <a:lumOff val="5971"/>
            </a:schemeClr>
          </a:solidFill>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a:lvl1pPr>
          </a:lstStyle>
          <a:p>
            <a:r>
              <a:t>Chtěli byste si vyzkoušet postavit se svému strachu ve virtuální realitě?</a:t>
            </a:r>
          </a:p>
        </p:txBody>
      </p:sp>
      <p:sp>
        <p:nvSpPr>
          <p:cNvPr id="134" name="Shape 134"/>
          <p:cNvSpPr/>
          <p:nvPr/>
        </p:nvSpPr>
        <p:spPr>
          <a:xfrm>
            <a:off x="10548652" y="2597919"/>
            <a:ext cx="682880" cy="342901"/>
          </a:xfrm>
          <a:prstGeom prst="rect">
            <a:avLst/>
          </a:prstGeom>
          <a:solidFill>
            <a:schemeClr val="accent3">
              <a:satOff val="18648"/>
              <a:lumOff val="5971"/>
            </a:schemeClr>
          </a:solidFill>
          <a:ln w="25400">
            <a:solidFill>
              <a:srgbClr val="85888D"/>
            </a:solidFill>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400"/>
            </a:lvl1pPr>
          </a:lstStyle>
          <a:p>
            <a:r>
              <a:t>NEVÍM</a:t>
            </a:r>
          </a:p>
        </p:txBody>
      </p:sp>
      <p:sp>
        <p:nvSpPr>
          <p:cNvPr id="135" name="Shape 135"/>
          <p:cNvSpPr/>
          <p:nvPr/>
        </p:nvSpPr>
        <p:spPr>
          <a:xfrm>
            <a:off x="11493749" y="2597919"/>
            <a:ext cx="376708" cy="342901"/>
          </a:xfrm>
          <a:prstGeom prst="rect">
            <a:avLst/>
          </a:prstGeom>
          <a:solidFill>
            <a:schemeClr val="accent3"/>
          </a:solidFill>
          <a:ln w="25400">
            <a:solidFill>
              <a:srgbClr val="85888D"/>
            </a:solidFill>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400"/>
            </a:lvl1pPr>
          </a:lstStyle>
          <a:p>
            <a:r>
              <a:t>NE</a:t>
            </a:r>
          </a:p>
        </p:txBody>
      </p:sp>
      <p:sp>
        <p:nvSpPr>
          <p:cNvPr id="136" name="Shape 136"/>
          <p:cNvSpPr/>
          <p:nvPr/>
        </p:nvSpPr>
        <p:spPr>
          <a:xfrm>
            <a:off x="9516960" y="2597919"/>
            <a:ext cx="816125" cy="342901"/>
          </a:xfrm>
          <a:prstGeom prst="rect">
            <a:avLst/>
          </a:prstGeom>
          <a:solidFill>
            <a:schemeClr val="accent3">
              <a:satOff val="18648"/>
              <a:lumOff val="5971"/>
            </a:schemeClr>
          </a:solidFill>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1400"/>
            </a:lvl1pPr>
          </a:lstStyle>
          <a:p>
            <a:r>
              <a:t>ANO</a:t>
            </a:r>
          </a:p>
        </p:txBody>
      </p:sp>
      <p:pic>
        <p:nvPicPr>
          <p:cNvPr id="137" name="julian-schultz-TWmblnGmmbM-unsplash.jpg"/>
          <p:cNvPicPr>
            <a:picLocks noChangeAspect="1"/>
          </p:cNvPicPr>
          <p:nvPr/>
        </p:nvPicPr>
        <p:blipFill>
          <a:blip r:embed="rId2">
            <a:extLst/>
          </a:blip>
          <a:stretch>
            <a:fillRect/>
          </a:stretch>
        </p:blipFill>
        <p:spPr>
          <a:xfrm>
            <a:off x="11400478" y="851290"/>
            <a:ext cx="1224228" cy="1584841"/>
          </a:xfrm>
          <a:prstGeom prst="rect">
            <a:avLst/>
          </a:prstGeom>
          <a:ln w="12700">
            <a:miter lim="400000"/>
          </a:ln>
        </p:spPr>
      </p:pic>
      <p:pic>
        <p:nvPicPr>
          <p:cNvPr id="138" name="barbara-zandoval-w0lI3AkD14A-unsplash.jpg"/>
          <p:cNvPicPr>
            <a:picLocks noChangeAspect="1"/>
          </p:cNvPicPr>
          <p:nvPr/>
        </p:nvPicPr>
        <p:blipFill>
          <a:blip r:embed="rId3">
            <a:extLst/>
          </a:blip>
          <a:srcRect l="26211" t="26211" r="26211" b="26211"/>
          <a:stretch>
            <a:fillRect/>
          </a:stretch>
        </p:blipFill>
        <p:spPr>
          <a:xfrm>
            <a:off x="9540329" y="340288"/>
            <a:ext cx="2006459" cy="1338293"/>
          </a:xfrm>
          <a:prstGeom prst="rect">
            <a:avLst/>
          </a:prstGeom>
          <a:ln w="12700">
            <a:miter lim="400000"/>
          </a:ln>
        </p:spPr>
      </p:pic>
      <p:sp>
        <p:nvSpPr>
          <p:cNvPr id="139" name="Shape 139"/>
          <p:cNvSpPr/>
          <p:nvPr/>
        </p:nvSpPr>
        <p:spPr>
          <a:xfrm>
            <a:off x="5749775" y="8960629"/>
            <a:ext cx="5588610" cy="495301"/>
          </a:xfrm>
          <a:prstGeom prst="rect">
            <a:avLst/>
          </a:prstGeom>
          <a:solidFill>
            <a:srgbClr val="FFFFFF"/>
          </a:solidFill>
          <a:ln w="25400">
            <a:solidFill>
              <a:srgbClr val="85888D"/>
            </a:solidFill>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t>Výhody a nevýhody podobných aplikací</a:t>
            </a:r>
          </a:p>
        </p:txBody>
      </p:sp>
      <p:sp>
        <p:nvSpPr>
          <p:cNvPr id="140" name="Shape 140"/>
          <p:cNvSpPr/>
          <p:nvPr/>
        </p:nvSpPr>
        <p:spPr>
          <a:xfrm>
            <a:off x="10102902" y="8765789"/>
            <a:ext cx="2413098" cy="1"/>
          </a:xfrm>
          <a:prstGeom prst="line">
            <a:avLst/>
          </a:prstGeom>
          <a:ln w="38100" cap="rnd">
            <a:solidFill>
              <a:srgbClr val="000000"/>
            </a:solidFill>
            <a:custDash>
              <a:ds d="100000" sp="200000"/>
            </a:custDash>
            <a:miter lim="400000"/>
            <a:tailEnd type="triangle"/>
          </a:ln>
        </p:spPr>
        <p:txBody>
          <a:bodyPr lIns="50800" tIns="50800" rIns="50800" bIns="50800" anchor="ctr"/>
          <a:lstStyle/>
          <a:p>
            <a:pPr>
              <a:defRPr sz="2400"/>
            </a:pPr>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CDEE0"/>
        </a:solidFill>
        <a:effectLst/>
      </p:bgPr>
    </p:bg>
    <p:spTree>
      <p:nvGrpSpPr>
        <p:cNvPr id="1" name=""/>
        <p:cNvGrpSpPr/>
        <p:nvPr/>
      </p:nvGrpSpPr>
      <p:grpSpPr>
        <a:xfrm>
          <a:off x="0" y="0"/>
          <a:ext cx="0" cy="0"/>
          <a:chOff x="0" y="0"/>
          <a:chExt cx="0" cy="0"/>
        </a:xfrm>
      </p:grpSpPr>
      <p:sp>
        <p:nvSpPr>
          <p:cNvPr id="142" name="Shape 142"/>
          <p:cNvSpPr>
            <a:spLocks noGrp="1"/>
          </p:cNvSpPr>
          <p:nvPr>
            <p:ph type="title"/>
          </p:nvPr>
        </p:nvSpPr>
        <p:spPr>
          <a:xfrm>
            <a:off x="952500" y="267275"/>
            <a:ext cx="11099800" cy="2159001"/>
          </a:xfrm>
          <a:prstGeom prst="rect">
            <a:avLst/>
          </a:prstGeom>
          <a:solidFill>
            <a:srgbClr val="FFFFFF"/>
          </a:solidFill>
          <a:ln w="25400">
            <a:solidFill>
              <a:srgbClr val="85888D"/>
            </a:solidFill>
          </a:ln>
        </p:spPr>
        <p:txBody>
          <a:bodyPr/>
          <a:lstStyle>
            <a:lvl1pPr>
              <a:defRPr sz="7000"/>
            </a:lvl1pPr>
          </a:lstStyle>
          <a:p>
            <a:r>
              <a:t>Výhody a nevýhody</a:t>
            </a:r>
          </a:p>
        </p:txBody>
      </p:sp>
      <p:sp>
        <p:nvSpPr>
          <p:cNvPr id="143" name="Shape 143"/>
          <p:cNvSpPr>
            <a:spLocks noGrp="1"/>
          </p:cNvSpPr>
          <p:nvPr>
            <p:ph type="body" sz="half" idx="1"/>
          </p:nvPr>
        </p:nvSpPr>
        <p:spPr>
          <a:xfrm>
            <a:off x="952500" y="2603500"/>
            <a:ext cx="5334000" cy="5168568"/>
          </a:xfrm>
          <a:prstGeom prst="rect">
            <a:avLst/>
          </a:prstGeom>
          <a:solidFill>
            <a:schemeClr val="accent2">
              <a:hueOff val="-2473793"/>
              <a:satOff val="-50209"/>
              <a:lumOff val="23543"/>
              <a:alpha val="23502"/>
            </a:schemeClr>
          </a:solidFill>
          <a:ln w="25400">
            <a:solidFill>
              <a:srgbClr val="85888D"/>
            </a:solidFill>
          </a:ln>
        </p:spPr>
        <p:txBody>
          <a:bodyPr anchor="t"/>
          <a:lstStyle/>
          <a:p>
            <a:pPr marL="0" indent="0" algn="ctr" defTabSz="578358">
              <a:spcBef>
                <a:spcPts val="0"/>
              </a:spcBef>
              <a:buSzTx/>
              <a:buNone/>
              <a:defRPr sz="2376" b="1">
                <a:latin typeface="Helvetica"/>
                <a:ea typeface="Helvetica"/>
                <a:cs typeface="Helvetica"/>
                <a:sym typeface="Helvetica"/>
              </a:defRPr>
            </a:pPr>
            <a:r>
              <a:t>Výhody</a:t>
            </a:r>
          </a:p>
          <a:p>
            <a:pPr marL="0" indent="0" defTabSz="578358">
              <a:spcBef>
                <a:spcPts val="0"/>
              </a:spcBef>
              <a:buSzTx/>
              <a:buNone/>
              <a:defRPr sz="2376"/>
            </a:pPr>
            <a:r>
              <a:t>- </a:t>
            </a:r>
            <a:r>
              <a:rPr b="1">
                <a:latin typeface="Helvetica"/>
                <a:ea typeface="Helvetica"/>
                <a:cs typeface="Helvetica"/>
                <a:sym typeface="Helvetica"/>
              </a:rPr>
              <a:t>VR:</a:t>
            </a:r>
            <a:r>
              <a:t> dostupnost, bezpečné prostředí, podpořeno výzkumy, aplikace metod KBT, nastavitelnost úrovně expozice</a:t>
            </a:r>
          </a:p>
          <a:p>
            <a:pPr marL="0" indent="0" defTabSz="578358">
              <a:spcBef>
                <a:spcPts val="0"/>
              </a:spcBef>
              <a:buSzTx/>
              <a:buNone/>
              <a:defRPr sz="2376"/>
            </a:pPr>
            <a:r>
              <a:rPr b="1">
                <a:latin typeface="Helvetica"/>
                <a:ea typeface="Helvetica"/>
                <a:cs typeface="Helvetica"/>
                <a:sym typeface="Helvetica"/>
              </a:rPr>
              <a:t>-</a:t>
            </a:r>
            <a:r>
              <a:t> </a:t>
            </a:r>
            <a:r>
              <a:rPr b="1">
                <a:latin typeface="Helvetica"/>
                <a:ea typeface="Helvetica"/>
                <a:cs typeface="Helvetica"/>
                <a:sym typeface="Helvetica"/>
              </a:rPr>
              <a:t>Videohry:</a:t>
            </a:r>
            <a:r>
              <a:t> zábavné prostředí, dostupné i pro dětskou populaci, nácvik dovedností či strategií</a:t>
            </a:r>
          </a:p>
          <a:p>
            <a:pPr marL="0" indent="0" defTabSz="578358">
              <a:spcBef>
                <a:spcPts val="0"/>
              </a:spcBef>
              <a:buSzTx/>
              <a:buNone/>
              <a:defRPr sz="2376"/>
            </a:pPr>
            <a:r>
              <a:rPr b="1">
                <a:latin typeface="Helvetica"/>
                <a:ea typeface="Helvetica"/>
                <a:cs typeface="Helvetica"/>
                <a:sym typeface="Helvetica"/>
              </a:rPr>
              <a:t>- Terapie a výzkum:</a:t>
            </a:r>
            <a:r>
              <a:t> sběr velkého množství dat, automatické zpracování, urychlení terapie a nalezení vhodné léčby na základě AI, zpětná vazba pro terapeuta i klienta - nástroj pro zlepšení poskytované péče,…</a:t>
            </a:r>
          </a:p>
        </p:txBody>
      </p:sp>
      <p:sp>
        <p:nvSpPr>
          <p:cNvPr id="144" name="Shape 144"/>
          <p:cNvSpPr/>
          <p:nvPr/>
        </p:nvSpPr>
        <p:spPr>
          <a:xfrm>
            <a:off x="6718299" y="2603500"/>
            <a:ext cx="5334001" cy="5168568"/>
          </a:xfrm>
          <a:prstGeom prst="rect">
            <a:avLst/>
          </a:prstGeom>
          <a:solidFill>
            <a:srgbClr val="FF2600">
              <a:alpha val="18041"/>
            </a:srgbClr>
          </a:solidFill>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ormAutofit lnSpcReduction="10000"/>
          </a:bodyPr>
          <a:lstStyle/>
          <a:p>
            <a:pPr defTabSz="578358">
              <a:defRPr sz="2376" b="1">
                <a:latin typeface="Helvetica"/>
                <a:ea typeface="Helvetica"/>
                <a:cs typeface="Helvetica"/>
                <a:sym typeface="Helvetica"/>
              </a:defRPr>
            </a:pPr>
            <a:r>
              <a:t>Nevýhody</a:t>
            </a:r>
          </a:p>
          <a:p>
            <a:pPr marL="370572" indent="-370572" algn="l" defTabSz="578358">
              <a:buSzPct val="75000"/>
              <a:buChar char="-"/>
              <a:defRPr sz="2376"/>
            </a:pPr>
            <a:r>
              <a:rPr b="1">
                <a:latin typeface="Helvetica"/>
                <a:ea typeface="Helvetica"/>
                <a:cs typeface="Helvetica"/>
                <a:sym typeface="Helvetica"/>
              </a:rPr>
              <a:t>VR:</a:t>
            </a:r>
            <a:r>
              <a:t> možné závratě v jiné realitě, nutnost aktualizace softwaru, může být finančně nákladné, nereálnost prostředí</a:t>
            </a:r>
          </a:p>
          <a:p>
            <a:pPr marL="370572" indent="-370572" algn="l" defTabSz="578358">
              <a:buSzPct val="75000"/>
              <a:buChar char="-"/>
              <a:defRPr sz="2376"/>
            </a:pPr>
            <a:r>
              <a:rPr b="1">
                <a:latin typeface="Helvetica"/>
                <a:ea typeface="Helvetica"/>
                <a:cs typeface="Helvetica"/>
                <a:sym typeface="Helvetica"/>
              </a:rPr>
              <a:t>Videohry:</a:t>
            </a:r>
            <a:r>
              <a:t> možnost závislosti, aplikace v herním světě vs. aplikace do běžného života, ochrana dat, zhodnocení odborníky?</a:t>
            </a:r>
          </a:p>
          <a:p>
            <a:pPr marL="370572" indent="-370572" algn="l" defTabSz="578358">
              <a:buSzPct val="75000"/>
              <a:buChar char="-"/>
              <a:defRPr sz="2376" b="1">
                <a:latin typeface="Helvetica"/>
                <a:ea typeface="Helvetica"/>
                <a:cs typeface="Helvetica"/>
                <a:sym typeface="Helvetica"/>
              </a:defRPr>
            </a:pPr>
            <a:r>
              <a:t>Terapie a výzkum: </a:t>
            </a:r>
            <a:r>
              <a:rPr b="0">
                <a:latin typeface="+mn-lt"/>
                <a:ea typeface="+mn-ea"/>
                <a:cs typeface="+mn-cs"/>
                <a:sym typeface="Helvetica Light"/>
              </a:rPr>
              <a:t>možná nedůvěra k AI; ochrana dat a toho, co řekneme na terapii; ochota pracovat s AI, jazykové mutace</a:t>
            </a:r>
          </a:p>
        </p:txBody>
      </p:sp>
      <p:sp>
        <p:nvSpPr>
          <p:cNvPr id="145" name="Shape 145"/>
          <p:cNvSpPr/>
          <p:nvPr/>
        </p:nvSpPr>
        <p:spPr>
          <a:xfrm>
            <a:off x="5779639" y="7949291"/>
            <a:ext cx="6290181" cy="620735"/>
          </a:xfrm>
          <a:prstGeom prst="rect">
            <a:avLst/>
          </a:prstGeom>
          <a:solidFill>
            <a:srgbClr val="FFFFFF"/>
          </a:solidFill>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defTabSz="332993">
              <a:defRPr sz="2280"/>
            </a:lvl1pPr>
          </a:lstStyle>
          <a:p>
            <a:r>
              <a:t>Napadají Vás ještě nějaké výhody či nevýhody?</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CDEE0"/>
        </a:solidFill>
        <a:effectLst/>
      </p:bgPr>
    </p:bg>
    <p:spTree>
      <p:nvGrpSpPr>
        <p:cNvPr id="1" name=""/>
        <p:cNvGrpSpPr/>
        <p:nvPr/>
      </p:nvGrpSpPr>
      <p:grpSpPr>
        <a:xfrm>
          <a:off x="0" y="0"/>
          <a:ext cx="0" cy="0"/>
          <a:chOff x="0" y="0"/>
          <a:chExt cx="0" cy="0"/>
        </a:xfrm>
      </p:grpSpPr>
      <p:sp>
        <p:nvSpPr>
          <p:cNvPr id="147" name="Shape 147"/>
          <p:cNvSpPr>
            <a:spLocks noGrp="1"/>
          </p:cNvSpPr>
          <p:nvPr>
            <p:ph type="title"/>
          </p:nvPr>
        </p:nvSpPr>
        <p:spPr>
          <a:xfrm>
            <a:off x="952500" y="444500"/>
            <a:ext cx="7757132" cy="1129840"/>
          </a:xfrm>
          <a:prstGeom prst="rect">
            <a:avLst/>
          </a:prstGeom>
          <a:solidFill>
            <a:srgbClr val="FFD479">
              <a:alpha val="61039"/>
            </a:srgbClr>
          </a:solidFill>
          <a:ln w="25400">
            <a:solidFill>
              <a:srgbClr val="85888D"/>
            </a:solidFill>
          </a:ln>
        </p:spPr>
        <p:txBody>
          <a:bodyPr/>
          <a:lstStyle>
            <a:lvl1pPr>
              <a:defRPr sz="2700" b="1">
                <a:latin typeface="Helvetica"/>
                <a:ea typeface="Helvetica"/>
                <a:cs typeface="Helvetica"/>
                <a:sym typeface="Helvetica"/>
              </a:defRPr>
            </a:lvl1pPr>
          </a:lstStyle>
          <a:p>
            <a:r>
              <a:t>Využití AI v oblasti selfcare</a:t>
            </a:r>
          </a:p>
        </p:txBody>
      </p:sp>
      <p:sp>
        <p:nvSpPr>
          <p:cNvPr id="148" name="Shape 148"/>
          <p:cNvSpPr>
            <a:spLocks noGrp="1"/>
          </p:cNvSpPr>
          <p:nvPr>
            <p:ph type="body" idx="1"/>
          </p:nvPr>
        </p:nvSpPr>
        <p:spPr>
          <a:xfrm>
            <a:off x="952499" y="1733549"/>
            <a:ext cx="11099801" cy="5544426"/>
          </a:xfrm>
          <a:prstGeom prst="rect">
            <a:avLst/>
          </a:prstGeom>
          <a:solidFill>
            <a:srgbClr val="FFFFFF"/>
          </a:solidFill>
          <a:ln w="25400">
            <a:solidFill>
              <a:srgbClr val="85888D"/>
            </a:solidFill>
          </a:ln>
        </p:spPr>
        <p:txBody>
          <a:bodyPr anchor="t"/>
          <a:lstStyle/>
          <a:p>
            <a:pPr marL="278553" indent="-278553" defTabSz="549148">
              <a:spcBef>
                <a:spcPts val="0"/>
              </a:spcBef>
              <a:defRPr sz="2256"/>
            </a:pPr>
            <a:r>
              <a:rPr b="1">
                <a:latin typeface="Helvetica"/>
                <a:ea typeface="Helvetica"/>
                <a:cs typeface="Helvetica"/>
                <a:sym typeface="Helvetica"/>
              </a:rPr>
              <a:t>Selfcare</a:t>
            </a:r>
            <a:r>
              <a:t> vnímáme jako péči o sebe</a:t>
            </a:r>
          </a:p>
          <a:p>
            <a:pPr marL="0" indent="0" defTabSz="549148">
              <a:spcBef>
                <a:spcPts val="0"/>
              </a:spcBef>
              <a:buSzTx/>
              <a:buNone/>
              <a:defRPr sz="2256"/>
            </a:pPr>
            <a:endParaRPr/>
          </a:p>
          <a:p>
            <a:pPr marL="278553" indent="-278553" defTabSz="549148">
              <a:spcBef>
                <a:spcPts val="0"/>
              </a:spcBef>
              <a:defRPr sz="2256"/>
            </a:pPr>
            <a:r>
              <a:t>Pečovat o sebe můžeme tak, že si do svých chytrých telefonů nainstalujeme aplikace, které mohou poskytnout psychologickou pomoc</a:t>
            </a:r>
          </a:p>
          <a:p>
            <a:pPr marL="1114213" lvl="2" indent="-278553" defTabSz="549148">
              <a:spcBef>
                <a:spcPts val="0"/>
              </a:spcBef>
              <a:defRPr sz="2256"/>
            </a:pPr>
            <a:r>
              <a:t>Mohou nám pomoci tzv. </a:t>
            </a:r>
            <a:r>
              <a:rPr b="1">
                <a:latin typeface="Helvetica"/>
                <a:ea typeface="Helvetica"/>
                <a:cs typeface="Helvetica"/>
                <a:sym typeface="Helvetica"/>
              </a:rPr>
              <a:t>chatboti</a:t>
            </a:r>
            <a:r>
              <a:t> - v aplikaci si chatujeme s robotem, který má naučené metody různých forem terapie a tak s námi vede “poradenský rozhovor” - příkladem může být </a:t>
            </a:r>
            <a:r>
              <a:rPr b="1">
                <a:latin typeface="Helvetica"/>
                <a:ea typeface="Helvetica"/>
                <a:cs typeface="Helvetica"/>
                <a:sym typeface="Helvetica"/>
              </a:rPr>
              <a:t>WOEBOT</a:t>
            </a:r>
            <a:r>
              <a:t>. Tento chatbot ale zatím komunikuje </a:t>
            </a:r>
            <a:r>
              <a:rPr b="1">
                <a:latin typeface="Helvetica"/>
                <a:ea typeface="Helvetica"/>
                <a:cs typeface="Helvetica"/>
                <a:sym typeface="Helvetica"/>
              </a:rPr>
              <a:t>pouze v angličtině</a:t>
            </a:r>
            <a:r>
              <a:t>.</a:t>
            </a:r>
          </a:p>
          <a:p>
            <a:pPr marL="1114213" lvl="2" indent="-278553" defTabSz="549148">
              <a:spcBef>
                <a:spcPts val="0"/>
              </a:spcBef>
              <a:defRPr sz="2256"/>
            </a:pPr>
            <a:endParaRPr/>
          </a:p>
          <a:p>
            <a:pPr marL="1114213" lvl="2" indent="-278553" defTabSz="549148">
              <a:spcBef>
                <a:spcPts val="0"/>
              </a:spcBef>
              <a:defRPr sz="2256"/>
            </a:pPr>
            <a:endParaRPr/>
          </a:p>
          <a:p>
            <a:pPr marL="1114213" lvl="2" indent="-278553" defTabSz="549148">
              <a:spcBef>
                <a:spcPts val="0"/>
              </a:spcBef>
              <a:defRPr sz="2256"/>
            </a:pPr>
            <a:r>
              <a:t>Českým ekvivalentem může být aplikace </a:t>
            </a:r>
            <a:r>
              <a:rPr b="1">
                <a:latin typeface="Helvetica"/>
                <a:ea typeface="Helvetica"/>
                <a:cs typeface="Helvetica"/>
                <a:sym typeface="Helvetica"/>
              </a:rPr>
              <a:t>NEPANIKAŘ, </a:t>
            </a:r>
            <a:r>
              <a:t>v této aplikaci sice nemáme k dispozici online chat, jsou zde ale techniky a strategie, jak překonat </a:t>
            </a:r>
            <a:r>
              <a:rPr b="1">
                <a:latin typeface="Helvetica"/>
                <a:ea typeface="Helvetica"/>
                <a:cs typeface="Helvetica"/>
                <a:sym typeface="Helvetica"/>
              </a:rPr>
              <a:t>úzkost či panickou ataku</a:t>
            </a:r>
            <a:r>
              <a:t>, může pomoci při depresi, sebevražedných myšlenkách a další. Má celkem </a:t>
            </a:r>
            <a:r>
              <a:rPr b="1">
                <a:latin typeface="Helvetica"/>
                <a:ea typeface="Helvetica"/>
                <a:cs typeface="Helvetica"/>
                <a:sym typeface="Helvetica"/>
              </a:rPr>
              <a:t>7 modulů</a:t>
            </a:r>
            <a:r>
              <a:t> a můžeme zde najít kontakty na odbornou pomoc po celé ČR, včetně online poraden. </a:t>
            </a:r>
          </a:p>
        </p:txBody>
      </p:sp>
      <p:pic>
        <p:nvPicPr>
          <p:cNvPr id="149" name="woebot.png"/>
          <p:cNvPicPr>
            <a:picLocks noChangeAspect="1"/>
          </p:cNvPicPr>
          <p:nvPr/>
        </p:nvPicPr>
        <p:blipFill>
          <a:blip r:embed="rId2">
            <a:extLst/>
          </a:blip>
          <a:srcRect/>
          <a:stretch>
            <a:fillRect/>
          </a:stretch>
        </p:blipFill>
        <p:spPr>
          <a:xfrm>
            <a:off x="78016" y="3180283"/>
            <a:ext cx="1796385" cy="1438540"/>
          </a:xfrm>
          <a:prstGeom prst="rect">
            <a:avLst/>
          </a:prstGeom>
          <a:ln w="12700">
            <a:miter lim="400000"/>
          </a:ln>
        </p:spPr>
      </p:pic>
      <p:pic>
        <p:nvPicPr>
          <p:cNvPr id="150" name="thumbnail.jpg"/>
          <p:cNvPicPr>
            <a:picLocks noChangeAspect="1"/>
          </p:cNvPicPr>
          <p:nvPr/>
        </p:nvPicPr>
        <p:blipFill>
          <a:blip r:embed="rId3">
            <a:extLst/>
          </a:blip>
          <a:stretch>
            <a:fillRect/>
          </a:stretch>
        </p:blipFill>
        <p:spPr>
          <a:xfrm>
            <a:off x="10469109" y="6825873"/>
            <a:ext cx="2245171" cy="2245171"/>
          </a:xfrm>
          <a:prstGeom prst="rect">
            <a:avLst/>
          </a:prstGeom>
          <a:ln w="12700">
            <a:miter lim="400000"/>
          </a:ln>
        </p:spPr>
      </p:pic>
      <p:sp>
        <p:nvSpPr>
          <p:cNvPr id="151" name="Shape 151"/>
          <p:cNvSpPr/>
          <p:nvPr/>
        </p:nvSpPr>
        <p:spPr>
          <a:xfrm>
            <a:off x="11841707" y="6202522"/>
            <a:ext cx="1054101" cy="495301"/>
          </a:xfrm>
          <a:prstGeom prst="rect">
            <a:avLst/>
          </a:prstGeom>
          <a:solidFill>
            <a:srgbClr val="FFFFFF"/>
          </a:solidFill>
          <a:ln w="25400">
            <a:solidFill>
              <a:srgbClr val="85888D"/>
            </a:solidFill>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t>VIDEO</a:t>
            </a:r>
          </a:p>
        </p:txBody>
      </p:sp>
      <p:sp>
        <p:nvSpPr>
          <p:cNvPr id="152" name="Shape 152"/>
          <p:cNvSpPr/>
          <p:nvPr/>
        </p:nvSpPr>
        <p:spPr>
          <a:xfrm>
            <a:off x="449094" y="4748131"/>
            <a:ext cx="1054101" cy="495301"/>
          </a:xfrm>
          <a:prstGeom prst="rect">
            <a:avLst/>
          </a:prstGeom>
          <a:solidFill>
            <a:srgbClr val="FFFFFF"/>
          </a:solidFill>
          <a:ln w="25400">
            <a:solidFill>
              <a:srgbClr val="85888D"/>
            </a:solidFill>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t>VIDEO</a:t>
            </a:r>
          </a:p>
        </p:txBody>
      </p:sp>
      <p:sp>
        <p:nvSpPr>
          <p:cNvPr id="153" name="Shape 153"/>
          <p:cNvSpPr/>
          <p:nvPr/>
        </p:nvSpPr>
        <p:spPr>
          <a:xfrm>
            <a:off x="1021666" y="7437185"/>
            <a:ext cx="6974092" cy="368301"/>
          </a:xfrm>
          <a:prstGeom prst="rect">
            <a:avLst/>
          </a:prstGeom>
          <a:solidFill>
            <a:srgbClr val="FFFFFF"/>
          </a:solidFill>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1600"/>
            </a:lvl1pPr>
          </a:lstStyle>
          <a:p>
            <a:r>
              <a:t>Chtěli byste vyzkoušet psychologický chat s WOEBOTEM?</a:t>
            </a:r>
          </a:p>
        </p:txBody>
      </p:sp>
      <p:sp>
        <p:nvSpPr>
          <p:cNvPr id="154" name="Shape 154"/>
          <p:cNvSpPr/>
          <p:nvPr/>
        </p:nvSpPr>
        <p:spPr>
          <a:xfrm>
            <a:off x="7999342" y="8037358"/>
            <a:ext cx="682880" cy="342901"/>
          </a:xfrm>
          <a:prstGeom prst="rect">
            <a:avLst/>
          </a:prstGeom>
          <a:solidFill>
            <a:srgbClr val="FFFFFF"/>
          </a:solidFill>
          <a:ln w="25400">
            <a:solidFill>
              <a:srgbClr val="85888D"/>
            </a:solidFill>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400"/>
            </a:lvl1pPr>
          </a:lstStyle>
          <a:p>
            <a:r>
              <a:t>NEVÍM</a:t>
            </a:r>
          </a:p>
        </p:txBody>
      </p:sp>
      <p:sp>
        <p:nvSpPr>
          <p:cNvPr id="155" name="Shape 155"/>
          <p:cNvSpPr/>
          <p:nvPr/>
        </p:nvSpPr>
        <p:spPr>
          <a:xfrm>
            <a:off x="8944438" y="8037358"/>
            <a:ext cx="376708" cy="342901"/>
          </a:xfrm>
          <a:prstGeom prst="rect">
            <a:avLst/>
          </a:prstGeom>
          <a:solidFill>
            <a:srgbClr val="FFFFFF"/>
          </a:solidFill>
          <a:ln w="25400">
            <a:solidFill>
              <a:srgbClr val="85888D"/>
            </a:solidFill>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400"/>
            </a:lvl1pPr>
          </a:lstStyle>
          <a:p>
            <a:r>
              <a:t>NE</a:t>
            </a:r>
          </a:p>
        </p:txBody>
      </p:sp>
      <p:sp>
        <p:nvSpPr>
          <p:cNvPr id="156" name="Shape 156"/>
          <p:cNvSpPr/>
          <p:nvPr/>
        </p:nvSpPr>
        <p:spPr>
          <a:xfrm>
            <a:off x="6967650" y="8037358"/>
            <a:ext cx="816125" cy="342901"/>
          </a:xfrm>
          <a:prstGeom prst="rect">
            <a:avLst/>
          </a:prstGeom>
          <a:solidFill>
            <a:srgbClr val="FFFFFF"/>
          </a:solidFill>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1400"/>
            </a:lvl1pPr>
          </a:lstStyle>
          <a:p>
            <a:r>
              <a:t>ANO</a:t>
            </a:r>
          </a:p>
        </p:txBody>
      </p:sp>
      <p:sp>
        <p:nvSpPr>
          <p:cNvPr id="157" name="Shape 157"/>
          <p:cNvSpPr/>
          <p:nvPr/>
        </p:nvSpPr>
        <p:spPr>
          <a:xfrm>
            <a:off x="1140131" y="8837934"/>
            <a:ext cx="5588610" cy="495301"/>
          </a:xfrm>
          <a:prstGeom prst="rect">
            <a:avLst/>
          </a:prstGeom>
          <a:solidFill>
            <a:srgbClr val="FFFFFF"/>
          </a:solidFill>
          <a:ln w="25400">
            <a:solidFill>
              <a:srgbClr val="85888D"/>
            </a:solidFill>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t>Výhody a nevýhody podobných aplikací</a:t>
            </a:r>
          </a:p>
        </p:txBody>
      </p:sp>
      <p:sp>
        <p:nvSpPr>
          <p:cNvPr id="158" name="Shape 158"/>
          <p:cNvSpPr/>
          <p:nvPr/>
        </p:nvSpPr>
        <p:spPr>
          <a:xfrm>
            <a:off x="6967386" y="9168765"/>
            <a:ext cx="2413099" cy="1"/>
          </a:xfrm>
          <a:prstGeom prst="line">
            <a:avLst/>
          </a:prstGeom>
          <a:ln w="38100" cap="rnd">
            <a:solidFill>
              <a:srgbClr val="000000"/>
            </a:solidFill>
            <a:custDash>
              <a:ds d="100000" sp="200000"/>
            </a:custDash>
            <a:miter lim="400000"/>
            <a:tailEnd type="triangle"/>
          </a:ln>
        </p:spPr>
        <p:txBody>
          <a:bodyPr lIns="50800" tIns="50800" rIns="50800" bIns="50800" anchor="ctr"/>
          <a:lstStyle/>
          <a:p>
            <a:pPr>
              <a:defRPr sz="2400"/>
            </a:pPr>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CDEE0"/>
        </a:solidFill>
        <a:effectLst/>
      </p:bgPr>
    </p:bg>
    <p:spTree>
      <p:nvGrpSpPr>
        <p:cNvPr id="1" name=""/>
        <p:cNvGrpSpPr/>
        <p:nvPr/>
      </p:nvGrpSpPr>
      <p:grpSpPr>
        <a:xfrm>
          <a:off x="0" y="0"/>
          <a:ext cx="0" cy="0"/>
          <a:chOff x="0" y="0"/>
          <a:chExt cx="0" cy="0"/>
        </a:xfrm>
      </p:grpSpPr>
      <p:sp>
        <p:nvSpPr>
          <p:cNvPr id="160" name="Shape 160"/>
          <p:cNvSpPr>
            <a:spLocks noGrp="1"/>
          </p:cNvSpPr>
          <p:nvPr>
            <p:ph type="title"/>
          </p:nvPr>
        </p:nvSpPr>
        <p:spPr>
          <a:xfrm>
            <a:off x="952500" y="267275"/>
            <a:ext cx="11099800" cy="2159001"/>
          </a:xfrm>
          <a:prstGeom prst="rect">
            <a:avLst/>
          </a:prstGeom>
          <a:solidFill>
            <a:srgbClr val="FFFFFF"/>
          </a:solidFill>
          <a:ln w="25400">
            <a:solidFill>
              <a:srgbClr val="85888D"/>
            </a:solidFill>
          </a:ln>
        </p:spPr>
        <p:txBody>
          <a:bodyPr/>
          <a:lstStyle>
            <a:lvl1pPr>
              <a:defRPr sz="7000"/>
            </a:lvl1pPr>
          </a:lstStyle>
          <a:p>
            <a:r>
              <a:t>Výhody a nevýhody</a:t>
            </a:r>
          </a:p>
        </p:txBody>
      </p:sp>
      <p:sp>
        <p:nvSpPr>
          <p:cNvPr id="161" name="Shape 161"/>
          <p:cNvSpPr>
            <a:spLocks noGrp="1"/>
          </p:cNvSpPr>
          <p:nvPr>
            <p:ph type="body" sz="half" idx="1"/>
          </p:nvPr>
        </p:nvSpPr>
        <p:spPr>
          <a:xfrm>
            <a:off x="952500" y="2603500"/>
            <a:ext cx="5334000" cy="5168568"/>
          </a:xfrm>
          <a:prstGeom prst="rect">
            <a:avLst/>
          </a:prstGeom>
          <a:solidFill>
            <a:schemeClr val="accent2">
              <a:hueOff val="-2473793"/>
              <a:satOff val="-50209"/>
              <a:lumOff val="23543"/>
              <a:alpha val="23502"/>
            </a:schemeClr>
          </a:solidFill>
          <a:ln w="25400">
            <a:solidFill>
              <a:srgbClr val="85888D"/>
            </a:solidFill>
          </a:ln>
        </p:spPr>
        <p:txBody>
          <a:bodyPr anchor="t">
            <a:normAutofit lnSpcReduction="10000"/>
          </a:bodyPr>
          <a:lstStyle/>
          <a:p>
            <a:pPr marL="0" indent="0" algn="ctr" defTabSz="549148">
              <a:spcBef>
                <a:spcPts val="0"/>
              </a:spcBef>
              <a:buSzTx/>
              <a:buNone/>
              <a:defRPr sz="2256" b="1">
                <a:latin typeface="Helvetica"/>
                <a:ea typeface="Helvetica"/>
                <a:cs typeface="Helvetica"/>
                <a:sym typeface="Helvetica"/>
              </a:defRPr>
            </a:pPr>
            <a:r>
              <a:t>Výhody</a:t>
            </a:r>
          </a:p>
          <a:p>
            <a:pPr marL="278553" indent="-278553" defTabSz="549148">
              <a:spcBef>
                <a:spcPts val="0"/>
              </a:spcBef>
              <a:defRPr sz="2256"/>
            </a:pPr>
            <a:r>
              <a:t>Dostupnost pro každého uživatele s chytrým telefonem, tabletem</a:t>
            </a:r>
          </a:p>
          <a:p>
            <a:pPr marL="278553" indent="-278553" defTabSz="549148">
              <a:spcBef>
                <a:spcPts val="0"/>
              </a:spcBef>
              <a:defRPr sz="2256"/>
            </a:pPr>
            <a:r>
              <a:t>Aplikace je zdarma</a:t>
            </a:r>
          </a:p>
          <a:p>
            <a:pPr marL="278553" indent="-278553" defTabSz="549148">
              <a:spcBef>
                <a:spcPts val="0"/>
              </a:spcBef>
              <a:defRPr sz="2256"/>
            </a:pPr>
            <a:r>
              <a:t>Funguje i offline</a:t>
            </a:r>
          </a:p>
          <a:p>
            <a:pPr marL="278553" indent="-278553" defTabSz="549148">
              <a:spcBef>
                <a:spcPts val="0"/>
              </a:spcBef>
              <a:defRPr sz="2256"/>
            </a:pPr>
            <a:r>
              <a:t>Možnost první psychické pomoci</a:t>
            </a:r>
          </a:p>
          <a:p>
            <a:pPr marL="278553" indent="-278553" defTabSz="549148">
              <a:spcBef>
                <a:spcPts val="0"/>
              </a:spcBef>
              <a:defRPr sz="2256"/>
            </a:pPr>
            <a:r>
              <a:t>Anonymita</a:t>
            </a:r>
          </a:p>
          <a:p>
            <a:pPr marL="278553" indent="-278553" defTabSz="549148">
              <a:spcBef>
                <a:spcPts val="0"/>
              </a:spcBef>
              <a:defRPr sz="2256"/>
            </a:pPr>
            <a:r>
              <a:t>Destigmatizace duševních onemocnění</a:t>
            </a:r>
          </a:p>
          <a:p>
            <a:pPr marL="278553" indent="-278553" defTabSz="549148">
              <a:spcBef>
                <a:spcPts val="0"/>
              </a:spcBef>
              <a:defRPr sz="2256"/>
            </a:pPr>
            <a:r>
              <a:t>Efektivita při vytvoření strategií pro zvládání určitých problémů</a:t>
            </a:r>
          </a:p>
          <a:p>
            <a:pPr marL="278553" indent="-278553" defTabSz="549148">
              <a:spcBef>
                <a:spcPts val="0"/>
              </a:spcBef>
              <a:defRPr sz="2256"/>
            </a:pPr>
            <a:r>
              <a:t>Vytvořeno odborníky</a:t>
            </a:r>
          </a:p>
          <a:p>
            <a:pPr marL="278553" indent="-278553" defTabSz="549148">
              <a:spcBef>
                <a:spcPts val="0"/>
              </a:spcBef>
              <a:defRPr sz="2256"/>
            </a:pPr>
            <a:r>
              <a:t>Může být aplikováno v místech, kde není klasická psychologická pomoc dostupná</a:t>
            </a:r>
          </a:p>
        </p:txBody>
      </p:sp>
      <p:sp>
        <p:nvSpPr>
          <p:cNvPr id="162" name="Shape 162"/>
          <p:cNvSpPr/>
          <p:nvPr/>
        </p:nvSpPr>
        <p:spPr>
          <a:xfrm>
            <a:off x="6718300" y="2603500"/>
            <a:ext cx="5334000" cy="5168568"/>
          </a:xfrm>
          <a:prstGeom prst="rect">
            <a:avLst/>
          </a:prstGeom>
          <a:solidFill>
            <a:srgbClr val="FF2600">
              <a:alpha val="18041"/>
            </a:srgbClr>
          </a:solidFill>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ormAutofit lnSpcReduction="10000"/>
          </a:bodyPr>
          <a:lstStyle/>
          <a:p>
            <a:pPr defTabSz="578358">
              <a:defRPr sz="2376" b="1">
                <a:latin typeface="Helvetica"/>
                <a:ea typeface="Helvetica"/>
                <a:cs typeface="Helvetica"/>
                <a:sym typeface="Helvetica"/>
              </a:defRPr>
            </a:pPr>
            <a:r>
              <a:t>Nevýhody</a:t>
            </a:r>
          </a:p>
          <a:p>
            <a:pPr marL="293369" indent="-293369" algn="l" defTabSz="578358">
              <a:buSzPct val="75000"/>
              <a:buChar char="•"/>
              <a:defRPr sz="2376"/>
            </a:pPr>
            <a:r>
              <a:t>Nutnost ověřit si, kdo aplikaci vytvořil a zda opravdu pomáhá</a:t>
            </a:r>
          </a:p>
          <a:p>
            <a:pPr marL="293369" indent="-293369" algn="l" defTabSz="578358">
              <a:buSzPct val="75000"/>
              <a:buChar char="•"/>
              <a:defRPr sz="2376"/>
            </a:pPr>
            <a:r>
              <a:t>Nenahrazuje terapiii, krizovou intervenci či poradenství v plném rozsahu</a:t>
            </a:r>
          </a:p>
          <a:p>
            <a:pPr marL="293369" indent="-293369" algn="l" defTabSz="578358">
              <a:buSzPct val="75000"/>
              <a:buChar char="•"/>
              <a:defRPr sz="2376"/>
            </a:pPr>
            <a:r>
              <a:t>Konverzace s chatbotem není kontrolována odborníkem (psychologem, terapeutem), je nutné počítat s tím, že mohou nastat chyby</a:t>
            </a:r>
          </a:p>
          <a:p>
            <a:pPr marL="293369" indent="-293369" algn="l" defTabSz="578358">
              <a:buSzPct val="75000"/>
              <a:buChar char="•"/>
              <a:defRPr sz="2376"/>
            </a:pPr>
            <a:r>
              <a:t>Většina aplikací je zatím pouze v angličtině a dalších jazycích, ale ne v českém jazyce</a:t>
            </a:r>
          </a:p>
        </p:txBody>
      </p:sp>
      <p:sp>
        <p:nvSpPr>
          <p:cNvPr id="163" name="Shape 163"/>
          <p:cNvSpPr/>
          <p:nvPr/>
        </p:nvSpPr>
        <p:spPr>
          <a:xfrm>
            <a:off x="5779639" y="7949291"/>
            <a:ext cx="6290181" cy="620735"/>
          </a:xfrm>
          <a:prstGeom prst="rect">
            <a:avLst/>
          </a:prstGeom>
          <a:solidFill>
            <a:srgbClr val="FFFFFF"/>
          </a:solidFill>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defTabSz="332993">
              <a:defRPr sz="2280"/>
            </a:lvl1pPr>
          </a:lstStyle>
          <a:p>
            <a:r>
              <a:t>Napadají Vás ještě nějaké výhody či nevýhody?</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CDEE0"/>
        </a:solidFill>
        <a:effectLst/>
      </p:bgPr>
    </p:bg>
    <p:spTree>
      <p:nvGrpSpPr>
        <p:cNvPr id="1" name=""/>
        <p:cNvGrpSpPr/>
        <p:nvPr/>
      </p:nvGrpSpPr>
      <p:grpSpPr>
        <a:xfrm>
          <a:off x="0" y="0"/>
          <a:ext cx="0" cy="0"/>
          <a:chOff x="0" y="0"/>
          <a:chExt cx="0" cy="0"/>
        </a:xfrm>
      </p:grpSpPr>
      <p:sp>
        <p:nvSpPr>
          <p:cNvPr id="165" name="Shape 165"/>
          <p:cNvSpPr>
            <a:spLocks noGrp="1"/>
          </p:cNvSpPr>
          <p:nvPr>
            <p:ph type="title"/>
          </p:nvPr>
        </p:nvSpPr>
        <p:spPr>
          <a:xfrm>
            <a:off x="952500" y="444500"/>
            <a:ext cx="7757132" cy="1129840"/>
          </a:xfrm>
          <a:prstGeom prst="rect">
            <a:avLst/>
          </a:prstGeom>
          <a:solidFill>
            <a:srgbClr val="009193">
              <a:alpha val="70689"/>
            </a:srgbClr>
          </a:solidFill>
          <a:ln w="25400">
            <a:solidFill>
              <a:srgbClr val="85888D"/>
            </a:solidFill>
          </a:ln>
        </p:spPr>
        <p:txBody>
          <a:bodyPr/>
          <a:lstStyle>
            <a:lvl1pPr>
              <a:defRPr sz="2700" b="1">
                <a:latin typeface="Helvetica"/>
                <a:ea typeface="Helvetica"/>
                <a:cs typeface="Helvetica"/>
                <a:sym typeface="Helvetica"/>
              </a:defRPr>
            </a:lvl1pPr>
          </a:lstStyle>
          <a:p>
            <a:r>
              <a:t>Využití AI v populární psychologii</a:t>
            </a:r>
          </a:p>
        </p:txBody>
      </p:sp>
      <p:sp>
        <p:nvSpPr>
          <p:cNvPr id="166" name="Shape 166"/>
          <p:cNvSpPr>
            <a:spLocks noGrp="1"/>
          </p:cNvSpPr>
          <p:nvPr>
            <p:ph type="body" idx="1"/>
          </p:nvPr>
        </p:nvSpPr>
        <p:spPr>
          <a:xfrm>
            <a:off x="952500" y="1733550"/>
            <a:ext cx="11435703" cy="6286501"/>
          </a:xfrm>
          <a:prstGeom prst="rect">
            <a:avLst/>
          </a:prstGeom>
          <a:solidFill>
            <a:srgbClr val="FFFFFF"/>
          </a:solidFill>
          <a:ln w="25400">
            <a:solidFill>
              <a:srgbClr val="85888D"/>
            </a:solidFill>
          </a:ln>
        </p:spPr>
        <p:txBody>
          <a:bodyPr anchor="t"/>
          <a:lstStyle/>
          <a:p>
            <a:pPr marL="296333" indent="-296333">
              <a:spcBef>
                <a:spcPts val="0"/>
              </a:spcBef>
              <a:defRPr sz="1600"/>
            </a:pPr>
            <a:r>
              <a:t>Populární psychologie je oblast, kam se dostávají poznatky vědecké psychologie, ale často zjednodušené, nepřesné a může tak vznikat spoustu mýtů, které jsou považovány za pravdivé</a:t>
            </a:r>
          </a:p>
          <a:p>
            <a:pPr marL="296333" indent="-296333">
              <a:spcBef>
                <a:spcPts val="0"/>
              </a:spcBef>
              <a:defRPr sz="1600"/>
            </a:pPr>
            <a:r>
              <a:t>Tato oblast psychologie zasahuje do našeho života každý den, ať už jde o výběr partnera, sociálních vztahů či rozvoje naší osobnosti a téměř každý se setkal s nějakým “návodem” na to, jak si najít nebo udržet partnera, jak být asertivní nebo jak být šťastný</a:t>
            </a:r>
          </a:p>
        </p:txBody>
      </p:sp>
      <p:pic>
        <p:nvPicPr>
          <p:cNvPr id="167" name="sara-kurfess-6lcT2kRPvnI-unsplash.jpg"/>
          <p:cNvPicPr>
            <a:picLocks noChangeAspect="1"/>
          </p:cNvPicPr>
          <p:nvPr/>
        </p:nvPicPr>
        <p:blipFill>
          <a:blip r:embed="rId2">
            <a:alphaModFix amt="96708"/>
            <a:extLst/>
          </a:blip>
          <a:srcRect l="14421" t="28261" r="14421" b="14421"/>
          <a:stretch>
            <a:fillRect/>
          </a:stretch>
        </p:blipFill>
        <p:spPr>
          <a:xfrm>
            <a:off x="9135839" y="3092945"/>
            <a:ext cx="3388216" cy="4093281"/>
          </a:xfrm>
          <a:prstGeom prst="rect">
            <a:avLst/>
          </a:prstGeom>
          <a:ln w="12700">
            <a:miter lim="400000"/>
          </a:ln>
        </p:spPr>
      </p:pic>
      <p:sp>
        <p:nvSpPr>
          <p:cNvPr id="168" name="Shape 168"/>
          <p:cNvSpPr/>
          <p:nvPr/>
        </p:nvSpPr>
        <p:spPr>
          <a:xfrm>
            <a:off x="3955995" y="4970057"/>
            <a:ext cx="7757132" cy="2301558"/>
          </a:xfrm>
          <a:prstGeom prst="rect">
            <a:avLst/>
          </a:prstGeom>
          <a:solidFill>
            <a:srgbClr val="009193">
              <a:alpha val="90969"/>
            </a:srgbClr>
          </a:solidFill>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a:defRPr sz="2700" b="1">
                <a:latin typeface="Helvetica"/>
                <a:ea typeface="Helvetica"/>
                <a:cs typeface="Helvetica"/>
                <a:sym typeface="Helvetica"/>
              </a:defRPr>
            </a:pPr>
            <a:r>
              <a:t>Sociální sítě? Netflix? Váš volný čas</a:t>
            </a:r>
          </a:p>
          <a:p>
            <a:pPr>
              <a:defRPr sz="1300"/>
            </a:pPr>
            <a:r>
              <a:t>Chtěli jste se někdy zbavit Vaší “závislosti” na sociálních sítích, hledali jste někdy, jak lépe trávit volný čas a jak nebýt pořád na sociálních sítích nebo nekoukat pořád na Netflix?  Psychologie se zajímá také o to, proč jsme na těchto vymoženostech tak často a proč na nás tak působí. Na těchto platformách je ale také aplikována AI, která na základě našich dat dokáže přizpůsobit doporučené filmy nebo naší stránku na sociálních sítích tak, aby odpovídala našim zájmům, aby nás udržela co nejdéle připojené a abychom na těchto sítích trávili co nejvíce času. Když budete koukat na videa s koťátky, najdete je nakonec všude.</a:t>
            </a:r>
          </a:p>
        </p:txBody>
      </p:sp>
      <p:pic>
        <p:nvPicPr>
          <p:cNvPr id="169" name="yogas-design-rPzEQ7tTRr8-unsplash.jpg"/>
          <p:cNvPicPr>
            <a:picLocks noChangeAspect="1"/>
          </p:cNvPicPr>
          <p:nvPr/>
        </p:nvPicPr>
        <p:blipFill>
          <a:blip r:embed="rId3">
            <a:extLst/>
          </a:blip>
          <a:srcRect l="3601" r="46188"/>
          <a:stretch>
            <a:fillRect/>
          </a:stretch>
        </p:blipFill>
        <p:spPr>
          <a:xfrm>
            <a:off x="732467" y="4353123"/>
            <a:ext cx="2499182" cy="2799847"/>
          </a:xfrm>
          <a:prstGeom prst="rect">
            <a:avLst/>
          </a:prstGeom>
          <a:ln w="12700">
            <a:miter lim="400000"/>
          </a:ln>
        </p:spPr>
      </p:pic>
      <p:sp>
        <p:nvSpPr>
          <p:cNvPr id="170" name="Shape 170"/>
          <p:cNvSpPr/>
          <p:nvPr/>
        </p:nvSpPr>
        <p:spPr>
          <a:xfrm>
            <a:off x="110647" y="3070461"/>
            <a:ext cx="7757132" cy="1467409"/>
          </a:xfrm>
          <a:prstGeom prst="rect">
            <a:avLst/>
          </a:prstGeom>
          <a:solidFill>
            <a:srgbClr val="009193"/>
          </a:solidFill>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defTabSz="525779">
              <a:defRPr sz="2250" b="1">
                <a:latin typeface="Helvetica"/>
                <a:ea typeface="Helvetica"/>
                <a:cs typeface="Helvetica"/>
                <a:sym typeface="Helvetica"/>
              </a:defRPr>
            </a:pPr>
            <a:r>
              <a:t>Výběr partnera?</a:t>
            </a:r>
          </a:p>
          <a:p>
            <a:pPr defTabSz="525779">
              <a:defRPr sz="1529"/>
            </a:pPr>
            <a:r>
              <a:t>Pro výběr partnera existuje velké množství aplikací. V těchto aplikacích může být využita AI ! Dle Vašich údajů, chování, preferencí či místa bydliště Vám aplikace s AI může nabízet partnery podobnými koníčky, ve vaší blízkosti a s podobnými návyky. Pomocí tzv. deep learning může aplikace sama pomáhat při výběru Vaší budoucí lásky.</a:t>
            </a:r>
          </a:p>
        </p:txBody>
      </p:sp>
      <p:sp>
        <p:nvSpPr>
          <p:cNvPr id="171" name="Shape 171"/>
          <p:cNvSpPr/>
          <p:nvPr/>
        </p:nvSpPr>
        <p:spPr>
          <a:xfrm>
            <a:off x="922008" y="8456219"/>
            <a:ext cx="5588610" cy="495301"/>
          </a:xfrm>
          <a:prstGeom prst="rect">
            <a:avLst/>
          </a:prstGeom>
          <a:solidFill>
            <a:srgbClr val="FFFFFF"/>
          </a:solidFill>
          <a:ln w="25400">
            <a:solidFill>
              <a:srgbClr val="85888D"/>
            </a:solidFill>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t>Výhody a nevýhody podobných aplikací</a:t>
            </a:r>
          </a:p>
        </p:txBody>
      </p:sp>
      <p:sp>
        <p:nvSpPr>
          <p:cNvPr id="172" name="Shape 172"/>
          <p:cNvSpPr/>
          <p:nvPr/>
        </p:nvSpPr>
        <p:spPr>
          <a:xfrm>
            <a:off x="6641482" y="8703869"/>
            <a:ext cx="2413098" cy="1"/>
          </a:xfrm>
          <a:prstGeom prst="line">
            <a:avLst/>
          </a:prstGeom>
          <a:ln w="38100" cap="rnd">
            <a:solidFill>
              <a:srgbClr val="000000"/>
            </a:solidFill>
            <a:custDash>
              <a:ds d="100000" sp="200000"/>
            </a:custDash>
            <a:miter lim="400000"/>
            <a:tailEnd type="triangle"/>
          </a:ln>
        </p:spPr>
        <p:txBody>
          <a:bodyPr lIns="50800" tIns="50800" rIns="50800" bIns="50800" anchor="ctr"/>
          <a:lstStyle/>
          <a:p>
            <a:pPr>
              <a:defRPr sz="2400"/>
            </a:pPr>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CDEE0"/>
        </a:solidFill>
        <a:effectLst/>
      </p:bgPr>
    </p:bg>
    <p:spTree>
      <p:nvGrpSpPr>
        <p:cNvPr id="1" name=""/>
        <p:cNvGrpSpPr/>
        <p:nvPr/>
      </p:nvGrpSpPr>
      <p:grpSpPr>
        <a:xfrm>
          <a:off x="0" y="0"/>
          <a:ext cx="0" cy="0"/>
          <a:chOff x="0" y="0"/>
          <a:chExt cx="0" cy="0"/>
        </a:xfrm>
      </p:grpSpPr>
      <p:sp>
        <p:nvSpPr>
          <p:cNvPr id="174" name="Shape 174"/>
          <p:cNvSpPr>
            <a:spLocks noGrp="1"/>
          </p:cNvSpPr>
          <p:nvPr>
            <p:ph type="title"/>
          </p:nvPr>
        </p:nvSpPr>
        <p:spPr>
          <a:xfrm>
            <a:off x="952500" y="267275"/>
            <a:ext cx="11099800" cy="2159001"/>
          </a:xfrm>
          <a:prstGeom prst="rect">
            <a:avLst/>
          </a:prstGeom>
          <a:solidFill>
            <a:srgbClr val="FFFFFF"/>
          </a:solidFill>
          <a:ln w="25400">
            <a:solidFill>
              <a:srgbClr val="85888D"/>
            </a:solidFill>
          </a:ln>
        </p:spPr>
        <p:txBody>
          <a:bodyPr/>
          <a:lstStyle>
            <a:lvl1pPr>
              <a:defRPr sz="7000"/>
            </a:lvl1pPr>
          </a:lstStyle>
          <a:p>
            <a:r>
              <a:t>Výhody a nevýhody</a:t>
            </a:r>
          </a:p>
        </p:txBody>
      </p:sp>
      <p:sp>
        <p:nvSpPr>
          <p:cNvPr id="175" name="Shape 175"/>
          <p:cNvSpPr>
            <a:spLocks noGrp="1"/>
          </p:cNvSpPr>
          <p:nvPr>
            <p:ph type="body" sz="half" idx="1"/>
          </p:nvPr>
        </p:nvSpPr>
        <p:spPr>
          <a:xfrm>
            <a:off x="952500" y="2603500"/>
            <a:ext cx="5334000" cy="5168568"/>
          </a:xfrm>
          <a:prstGeom prst="rect">
            <a:avLst/>
          </a:prstGeom>
          <a:solidFill>
            <a:schemeClr val="accent2">
              <a:hueOff val="-2473793"/>
              <a:satOff val="-50209"/>
              <a:lumOff val="23543"/>
              <a:alpha val="23502"/>
            </a:schemeClr>
          </a:solidFill>
          <a:ln w="25400">
            <a:solidFill>
              <a:srgbClr val="85888D"/>
            </a:solidFill>
          </a:ln>
        </p:spPr>
        <p:txBody>
          <a:bodyPr anchor="t"/>
          <a:lstStyle/>
          <a:p>
            <a:pPr marL="0" indent="0" algn="ctr">
              <a:spcBef>
                <a:spcPts val="0"/>
              </a:spcBef>
              <a:buSzTx/>
              <a:buNone/>
              <a:defRPr sz="2400" b="1">
                <a:latin typeface="Helvetica"/>
                <a:ea typeface="Helvetica"/>
                <a:cs typeface="Helvetica"/>
                <a:sym typeface="Helvetica"/>
              </a:defRPr>
            </a:pPr>
            <a:r>
              <a:t>Výhody</a:t>
            </a:r>
          </a:p>
          <a:p>
            <a:pPr marL="296333" indent="-296333">
              <a:spcBef>
                <a:spcPts val="0"/>
              </a:spcBef>
              <a:defRPr sz="2400"/>
            </a:pPr>
            <a:r>
              <a:t>Zjednodušení pro uživatele</a:t>
            </a:r>
          </a:p>
          <a:p>
            <a:pPr marL="296333" indent="-296333">
              <a:spcBef>
                <a:spcPts val="0"/>
              </a:spcBef>
              <a:defRPr sz="2400"/>
            </a:pPr>
            <a:r>
              <a:t>Dostaneme se do kontaktu jenom se zajímavými příspěvky, lidmi, filmy apod., které odpovídají naším zadaným preferencím a aktivitám</a:t>
            </a:r>
          </a:p>
          <a:p>
            <a:pPr marL="296333" indent="-296333">
              <a:spcBef>
                <a:spcPts val="0"/>
              </a:spcBef>
              <a:defRPr sz="2400"/>
            </a:pPr>
            <a:r>
              <a:t>Atraktivita aplikací</a:t>
            </a:r>
          </a:p>
          <a:p>
            <a:pPr marL="296333" indent="-296333">
              <a:spcBef>
                <a:spcPts val="0"/>
              </a:spcBef>
              <a:defRPr sz="2400"/>
            </a:pPr>
            <a:r>
              <a:t>Pomoc lidem, kteří nemohou najít partnera</a:t>
            </a:r>
          </a:p>
          <a:p>
            <a:pPr marL="296333" indent="-296333">
              <a:spcBef>
                <a:spcPts val="0"/>
              </a:spcBef>
              <a:defRPr sz="2400"/>
            </a:pPr>
            <a:r>
              <a:t>Bezpečný prostor pro seznámení, sebevyjádření</a:t>
            </a:r>
          </a:p>
          <a:p>
            <a:pPr marL="296333" indent="-296333">
              <a:spcBef>
                <a:spcPts val="0"/>
              </a:spcBef>
              <a:defRPr sz="2400"/>
            </a:pPr>
            <a:r>
              <a:t>Možnost nastavení soukromí a ochrany</a:t>
            </a:r>
          </a:p>
        </p:txBody>
      </p:sp>
      <p:sp>
        <p:nvSpPr>
          <p:cNvPr id="176" name="Shape 176"/>
          <p:cNvSpPr/>
          <p:nvPr/>
        </p:nvSpPr>
        <p:spPr>
          <a:xfrm>
            <a:off x="6718300" y="2603500"/>
            <a:ext cx="5334000" cy="5168568"/>
          </a:xfrm>
          <a:prstGeom prst="rect">
            <a:avLst/>
          </a:prstGeom>
          <a:solidFill>
            <a:srgbClr val="FF2600">
              <a:alpha val="18041"/>
            </a:srgbClr>
          </a:solidFill>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ormAutofit/>
          </a:bodyPr>
          <a:lstStyle/>
          <a:p>
            <a:pPr>
              <a:defRPr sz="2400" b="1">
                <a:latin typeface="Helvetica"/>
                <a:ea typeface="Helvetica"/>
                <a:cs typeface="Helvetica"/>
                <a:sym typeface="Helvetica"/>
              </a:defRPr>
            </a:pPr>
            <a:r>
              <a:rPr dirty="0" err="1"/>
              <a:t>Nevýhody</a:t>
            </a:r>
            <a:endParaRPr dirty="0"/>
          </a:p>
          <a:p>
            <a:pPr marL="296333" indent="-296333" algn="l">
              <a:buSzPct val="75000"/>
              <a:buChar char="•"/>
              <a:defRPr sz="2400"/>
            </a:pPr>
            <a:r>
              <a:rPr dirty="0" err="1"/>
              <a:t>Možnost</a:t>
            </a:r>
            <a:r>
              <a:rPr dirty="0"/>
              <a:t> </a:t>
            </a:r>
            <a:r>
              <a:rPr dirty="0" err="1"/>
              <a:t>vzniku</a:t>
            </a:r>
            <a:r>
              <a:rPr dirty="0"/>
              <a:t> </a:t>
            </a:r>
            <a:r>
              <a:rPr dirty="0" err="1"/>
              <a:t>závislostí</a:t>
            </a:r>
            <a:r>
              <a:rPr dirty="0"/>
              <a:t> </a:t>
            </a:r>
            <a:r>
              <a:rPr dirty="0" err="1"/>
              <a:t>na</a:t>
            </a:r>
            <a:r>
              <a:rPr dirty="0"/>
              <a:t> </a:t>
            </a:r>
            <a:r>
              <a:rPr dirty="0" err="1"/>
              <a:t>podobných</a:t>
            </a:r>
            <a:r>
              <a:rPr dirty="0"/>
              <a:t> </a:t>
            </a:r>
            <a:r>
              <a:rPr dirty="0" err="1"/>
              <a:t>aplikacích</a:t>
            </a:r>
            <a:endParaRPr dirty="0"/>
          </a:p>
          <a:p>
            <a:pPr marL="296333" indent="-296333" algn="l">
              <a:buSzPct val="75000"/>
              <a:buChar char="•"/>
              <a:defRPr sz="2400"/>
            </a:pPr>
            <a:r>
              <a:rPr dirty="0" err="1"/>
              <a:t>zneužití</a:t>
            </a:r>
            <a:r>
              <a:rPr dirty="0"/>
              <a:t> </a:t>
            </a:r>
            <a:r>
              <a:rPr dirty="0" err="1"/>
              <a:t>našich</a:t>
            </a:r>
            <a:r>
              <a:rPr dirty="0"/>
              <a:t> </a:t>
            </a:r>
            <a:r>
              <a:rPr dirty="0" err="1"/>
              <a:t>osobních</a:t>
            </a:r>
            <a:r>
              <a:rPr dirty="0"/>
              <a:t> </a:t>
            </a:r>
            <a:r>
              <a:rPr dirty="0" err="1"/>
              <a:t>dat</a:t>
            </a:r>
            <a:r>
              <a:rPr dirty="0"/>
              <a:t> a </a:t>
            </a:r>
            <a:r>
              <a:rPr dirty="0" err="1"/>
              <a:t>údajů</a:t>
            </a:r>
            <a:endParaRPr dirty="0"/>
          </a:p>
          <a:p>
            <a:pPr marL="296333" indent="-296333" algn="l">
              <a:buSzPct val="75000"/>
              <a:buChar char="•"/>
              <a:defRPr sz="2400"/>
            </a:pPr>
            <a:r>
              <a:rPr dirty="0" err="1"/>
              <a:t>nevědomost</a:t>
            </a:r>
            <a:r>
              <a:rPr dirty="0"/>
              <a:t> </a:t>
            </a:r>
            <a:r>
              <a:rPr dirty="0" err="1"/>
              <a:t>uživatelů</a:t>
            </a:r>
            <a:r>
              <a:rPr dirty="0"/>
              <a:t> o </a:t>
            </a:r>
            <a:r>
              <a:rPr dirty="0" err="1"/>
              <a:t>využití</a:t>
            </a:r>
            <a:r>
              <a:rPr dirty="0"/>
              <a:t> AI </a:t>
            </a:r>
            <a:r>
              <a:rPr dirty="0" err="1"/>
              <a:t>algoritmů</a:t>
            </a:r>
            <a:endParaRPr dirty="0"/>
          </a:p>
          <a:p>
            <a:pPr marL="296333" indent="-296333" algn="l">
              <a:buSzPct val="75000"/>
              <a:buChar char="•"/>
              <a:defRPr sz="2400"/>
            </a:pPr>
            <a:r>
              <a:rPr dirty="0" err="1"/>
              <a:t>osobní</a:t>
            </a:r>
            <a:r>
              <a:rPr dirty="0"/>
              <a:t> </a:t>
            </a:r>
            <a:r>
              <a:rPr dirty="0" err="1"/>
              <a:t>problémy</a:t>
            </a:r>
            <a:r>
              <a:rPr dirty="0"/>
              <a:t> </a:t>
            </a:r>
            <a:r>
              <a:rPr dirty="0" err="1"/>
              <a:t>způsobené</a:t>
            </a:r>
            <a:r>
              <a:rPr dirty="0"/>
              <a:t> </a:t>
            </a:r>
            <a:r>
              <a:rPr dirty="0" err="1"/>
              <a:t>užíváním</a:t>
            </a:r>
            <a:r>
              <a:rPr dirty="0"/>
              <a:t> </a:t>
            </a:r>
            <a:r>
              <a:rPr dirty="0" err="1"/>
              <a:t>sociálních</a:t>
            </a:r>
            <a:r>
              <a:rPr dirty="0"/>
              <a:t> </a:t>
            </a:r>
            <a:r>
              <a:rPr dirty="0" err="1"/>
              <a:t>sítí</a:t>
            </a:r>
            <a:r>
              <a:rPr dirty="0"/>
              <a:t> - </a:t>
            </a:r>
            <a:r>
              <a:rPr dirty="0" err="1"/>
              <a:t>nedostatek</a:t>
            </a:r>
            <a:r>
              <a:rPr dirty="0"/>
              <a:t> </a:t>
            </a:r>
            <a:r>
              <a:rPr dirty="0" err="1"/>
              <a:t>jiných</a:t>
            </a:r>
            <a:r>
              <a:rPr dirty="0"/>
              <a:t> </a:t>
            </a:r>
            <a:r>
              <a:rPr dirty="0" err="1"/>
              <a:t>zájmů</a:t>
            </a:r>
            <a:r>
              <a:rPr dirty="0"/>
              <a:t>, </a:t>
            </a:r>
            <a:r>
              <a:rPr dirty="0" err="1"/>
              <a:t>izolace</a:t>
            </a:r>
            <a:r>
              <a:rPr dirty="0"/>
              <a:t>, </a:t>
            </a:r>
            <a:r>
              <a:rPr dirty="0" err="1"/>
              <a:t>srovnávání</a:t>
            </a:r>
            <a:r>
              <a:rPr dirty="0"/>
              <a:t> s </a:t>
            </a:r>
            <a:r>
              <a:rPr dirty="0" err="1"/>
              <a:t>ostatními</a:t>
            </a:r>
            <a:r>
              <a:rPr dirty="0"/>
              <a:t>, </a:t>
            </a:r>
            <a:r>
              <a:rPr dirty="0" err="1"/>
              <a:t>úzkosti</a:t>
            </a:r>
            <a:r>
              <a:rPr dirty="0"/>
              <a:t>, </a:t>
            </a:r>
            <a:r>
              <a:rPr dirty="0" err="1"/>
              <a:t>obecné</a:t>
            </a:r>
            <a:r>
              <a:rPr dirty="0"/>
              <a:t> </a:t>
            </a:r>
            <a:r>
              <a:rPr dirty="0" err="1"/>
              <a:t>nadužívání</a:t>
            </a:r>
            <a:r>
              <a:rPr dirty="0"/>
              <a:t>, </a:t>
            </a:r>
            <a:r>
              <a:rPr dirty="0" err="1"/>
              <a:t>sociální</a:t>
            </a:r>
            <a:r>
              <a:rPr dirty="0"/>
              <a:t> </a:t>
            </a:r>
            <a:r>
              <a:rPr dirty="0" err="1"/>
              <a:t>disinhibice</a:t>
            </a:r>
            <a:r>
              <a:rPr dirty="0"/>
              <a:t>,…</a:t>
            </a:r>
          </a:p>
        </p:txBody>
      </p:sp>
      <p:sp>
        <p:nvSpPr>
          <p:cNvPr id="177" name="Shape 177"/>
          <p:cNvSpPr/>
          <p:nvPr/>
        </p:nvSpPr>
        <p:spPr>
          <a:xfrm>
            <a:off x="5779639" y="7949291"/>
            <a:ext cx="6290181" cy="620735"/>
          </a:xfrm>
          <a:prstGeom prst="rect">
            <a:avLst/>
          </a:prstGeom>
          <a:solidFill>
            <a:srgbClr val="FFFFFF"/>
          </a:solidFill>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defTabSz="332993">
              <a:defRPr sz="2280"/>
            </a:lvl1pPr>
          </a:lstStyle>
          <a:p>
            <a:r>
              <a:t>Napadají Vás ještě nějaké výhody či nevýhody?</a:t>
            </a:r>
          </a:p>
        </p:txBody>
      </p:sp>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1026</Words>
  <Application>Microsoft Macintosh PowerPoint</Application>
  <PresentationFormat>Vlastní</PresentationFormat>
  <Paragraphs>88</Paragraphs>
  <Slides>8</Slides>
  <Notes>0</Notes>
  <HiddenSlides>0</HiddenSlides>
  <MMClips>0</MMClips>
  <ScaleCrop>false</ScaleCrop>
  <HeadingPairs>
    <vt:vector size="6" baseType="variant">
      <vt:variant>
        <vt:lpstr>Použitá písma</vt:lpstr>
      </vt:variant>
      <vt:variant>
        <vt:i4>3</vt:i4>
      </vt:variant>
      <vt:variant>
        <vt:lpstr>Motiv</vt:lpstr>
      </vt:variant>
      <vt:variant>
        <vt:i4>1</vt:i4>
      </vt:variant>
      <vt:variant>
        <vt:lpstr>Nadpisy snímků</vt:lpstr>
      </vt:variant>
      <vt:variant>
        <vt:i4>8</vt:i4>
      </vt:variant>
    </vt:vector>
  </HeadingPairs>
  <TitlesOfParts>
    <vt:vector size="12" baseType="lpstr">
      <vt:lpstr>Helvetica</vt:lpstr>
      <vt:lpstr>Helvetica Light</vt:lpstr>
      <vt:lpstr>Helvetica Neue</vt:lpstr>
      <vt:lpstr>White</vt:lpstr>
      <vt:lpstr>AI  V PSYCHOLOGII</vt:lpstr>
      <vt:lpstr>  Využití AI v oblasti self-care</vt:lpstr>
      <vt:lpstr>Využití AI v psychoterapii a výzkumu</vt:lpstr>
      <vt:lpstr>Výhody a nevýhody</vt:lpstr>
      <vt:lpstr>Využití AI v oblasti selfcare</vt:lpstr>
      <vt:lpstr>Výhody a nevýhody</vt:lpstr>
      <vt:lpstr>Využití AI v populární psychologii</vt:lpstr>
      <vt:lpstr>Výhody a nevýhody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V PSYCHOLOGII</dc:title>
  <cp:lastModifiedBy>n.kopankova@outlook.cz</cp:lastModifiedBy>
  <cp:revision>2</cp:revision>
  <dcterms:modified xsi:type="dcterms:W3CDTF">2022-02-06T06:17:35Z</dcterms:modified>
</cp:coreProperties>
</file>